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sldIdLst>
    <p:sldId id="345" r:id="rId2"/>
    <p:sldId id="256" r:id="rId3"/>
    <p:sldId id="308" r:id="rId4"/>
    <p:sldId id="303" r:id="rId5"/>
    <p:sldId id="304" r:id="rId6"/>
    <p:sldId id="305" r:id="rId7"/>
    <p:sldId id="306" r:id="rId8"/>
    <p:sldId id="307" r:id="rId9"/>
    <p:sldId id="309" r:id="rId10"/>
    <p:sldId id="311" r:id="rId11"/>
    <p:sldId id="336" r:id="rId12"/>
    <p:sldId id="342" r:id="rId13"/>
    <p:sldId id="332" r:id="rId14"/>
    <p:sldId id="310" r:id="rId15"/>
    <p:sldId id="312" r:id="rId16"/>
    <p:sldId id="313" r:id="rId17"/>
    <p:sldId id="314" r:id="rId18"/>
    <p:sldId id="315" r:id="rId19"/>
    <p:sldId id="319" r:id="rId20"/>
    <p:sldId id="318" r:id="rId21"/>
    <p:sldId id="322" r:id="rId22"/>
    <p:sldId id="330" r:id="rId23"/>
    <p:sldId id="344" r:id="rId24"/>
    <p:sldId id="331" r:id="rId25"/>
    <p:sldId id="321" r:id="rId26"/>
    <p:sldId id="320" r:id="rId27"/>
    <p:sldId id="323" r:id="rId28"/>
    <p:sldId id="324" r:id="rId29"/>
    <p:sldId id="325" r:id="rId30"/>
    <p:sldId id="326" r:id="rId31"/>
    <p:sldId id="327" r:id="rId32"/>
    <p:sldId id="328" r:id="rId33"/>
    <p:sldId id="329" r:id="rId34"/>
    <p:sldId id="334" r:id="rId35"/>
    <p:sldId id="335" r:id="rId36"/>
    <p:sldId id="333" r:id="rId37"/>
    <p:sldId id="348" r:id="rId38"/>
    <p:sldId id="343" r:id="rId39"/>
    <p:sldId id="349" r:id="rId40"/>
    <p:sldId id="339" r:id="rId41"/>
    <p:sldId id="340" r:id="rId42"/>
    <p:sldId id="341" r:id="rId43"/>
    <p:sldId id="347"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6699FF"/>
    <a:srgbClr val="552579"/>
    <a:srgbClr val="E6E6D6"/>
    <a:srgbClr val="8006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7" d="100"/>
          <a:sy n="67" d="100"/>
        </p:scale>
        <p:origin x="126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539FF59-A375-4553-8477-82ED6C40C93B}" type="datetimeFigureOut">
              <a:rPr lang="ru-RU"/>
              <a:pPr>
                <a:defRPr/>
              </a:pPr>
              <a:t>31.08.2020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B6A22D0-541D-4DF7-8291-818B78E757E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Скругленный прямоугольник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Прямоугольник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EE15CB29-46FA-4F38-9953-BC083F7D5D08}" type="datetime1">
              <a:rPr lang="ru-RU"/>
              <a:pPr>
                <a:defRPr/>
              </a:pPr>
              <a:t>31.08.2020</a:t>
            </a:fld>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2715584A-1DB3-4F82-B636-1B0B106F955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995C18C-D81A-45D5-BA32-2D01EE1A1C72}" type="datetime1">
              <a:rPr lang="ru-RU"/>
              <a:pPr>
                <a:defRPr/>
              </a:pPr>
              <a:t>31.08.2020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49E9616-63CA-4448-9866-D5F96706B35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DCBA05C-CC64-4BE0-A8A8-8CAFF3F26F9A}" type="datetime1">
              <a:rPr lang="ru-RU"/>
              <a:pPr>
                <a:defRPr/>
              </a:pPr>
              <a:t>31.08.2020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912E0C1-C6AE-49FB-A0F8-7B3197DB0E3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E4FF94E-32AF-4ADE-A22D-4254ADD74C73}" type="datetime1">
              <a:rPr lang="ru-RU"/>
              <a:pPr>
                <a:defRPr/>
              </a:pPr>
              <a:t>31.08.2020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1628ED9-F2DF-4A43-A9B2-22B67BE12CC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13"/>
          <p:cNvSpPr>
            <a:spLocks noGrp="1"/>
          </p:cNvSpPr>
          <p:nvPr>
            <p:ph type="dt" sz="half" idx="10"/>
          </p:nvPr>
        </p:nvSpPr>
        <p:spPr/>
        <p:txBody>
          <a:bodyPr/>
          <a:lstStyle>
            <a:lvl1pPr>
              <a:defRPr/>
            </a:lvl1pPr>
          </a:lstStyle>
          <a:p>
            <a:pPr>
              <a:defRPr/>
            </a:pPr>
            <a:fld id="{4D7E5498-B392-4A57-8B84-315BDC125228}" type="datetime1">
              <a:rPr lang="ru-RU"/>
              <a:pPr>
                <a:defRPr/>
              </a:pPr>
              <a:t>31.08.2020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DAA9E5A-37F3-4381-98F0-645A48F047A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156F712-D890-4620-8B02-983DCE2F261C}" type="datetime1">
              <a:rPr lang="ru-RU"/>
              <a:pPr>
                <a:defRPr/>
              </a:pPr>
              <a:t>31.08.2020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4D02E78-3114-40DB-9F40-EB26EFD8107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AAF8BE7A-361B-4267-933E-B66CC027E079}" type="datetime1">
              <a:rPr lang="ru-RU"/>
              <a:pPr>
                <a:defRPr/>
              </a:pPr>
              <a:t>31.08.2020</a:t>
            </a:fld>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818ED047-718C-43C0-88B3-328CF7197E23}"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3525C3D4-7CB1-4D3D-851D-30F3BC1FEFCC}" type="datetime1">
              <a:rPr lang="ru-RU"/>
              <a:pPr>
                <a:defRPr/>
              </a:pPr>
              <a:t>31.08.2020</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ECB6906C-D044-4B3D-A91F-24441A10452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872E8788-283A-4CB2-9718-1F8CD4882B89}" type="datetime1">
              <a:rPr lang="ru-RU"/>
              <a:pPr>
                <a:defRPr/>
              </a:pPr>
              <a:t>31.08.2020</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9FB4CA7E-4F2D-4297-A76B-A3F66A34F56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9835A20-E89B-41D0-B30F-501342D6F09B}" type="datetime1">
              <a:rPr lang="ru-RU"/>
              <a:pPr>
                <a:defRPr/>
              </a:pPr>
              <a:t>31.08.2020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78E9891-9652-493F-A61C-6400297A848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a:t>Образец текста</a:t>
            </a:r>
          </a:p>
        </p:txBody>
      </p:sp>
      <p:sp>
        <p:nvSpPr>
          <p:cNvPr id="5" name="Дата 13"/>
          <p:cNvSpPr>
            <a:spLocks noGrp="1"/>
          </p:cNvSpPr>
          <p:nvPr>
            <p:ph type="dt" sz="half" idx="10"/>
          </p:nvPr>
        </p:nvSpPr>
        <p:spPr/>
        <p:txBody>
          <a:bodyPr/>
          <a:lstStyle>
            <a:lvl1pPr>
              <a:defRPr/>
            </a:lvl1pPr>
          </a:lstStyle>
          <a:p>
            <a:pPr>
              <a:defRPr/>
            </a:pPr>
            <a:fld id="{E70B938C-7686-42CA-BC52-C75DCFF2533C}" type="datetime1">
              <a:rPr lang="ru-RU"/>
              <a:pPr>
                <a:defRPr/>
              </a:pPr>
              <a:t>31.08.2020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861FD91-B91F-4113-9C49-29203562529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903"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37904"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cs typeface="+mn-cs"/>
              </a:defRPr>
            </a:lvl1pPr>
          </a:lstStyle>
          <a:p>
            <a:pPr>
              <a:defRPr/>
            </a:pPr>
            <a:fld id="{53BD7EF5-BAEA-45A3-986F-427FBCD1733E}" type="datetime1">
              <a:rPr lang="ru-RU"/>
              <a:pPr>
                <a:defRPr/>
              </a:pPr>
              <a:t>31.08.2020</a:t>
            </a:fld>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2E695540-5A14-4C25-BA58-C9DA6E54541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64" r:id="rId2"/>
    <p:sldLayoutId id="2147483665" r:id="rId3"/>
    <p:sldLayoutId id="2147483666" r:id="rId4"/>
    <p:sldLayoutId id="2147483673" r:id="rId5"/>
    <p:sldLayoutId id="2147483674" r:id="rId6"/>
    <p:sldLayoutId id="2147483667" r:id="rId7"/>
    <p:sldLayoutId id="2147483668" r:id="rId8"/>
    <p:sldLayoutId id="2147483669" r:id="rId9"/>
    <p:sldLayoutId id="2147483670" r:id="rId10"/>
    <p:sldLayoutId id="2147483671" r:id="rId11"/>
  </p:sldLayoutIdLst>
  <p:hf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1"/>
          <p:cNvPicPr>
            <a:picLocks noChangeAspect="1"/>
          </p:cNvPicPr>
          <p:nvPr/>
        </p:nvPicPr>
        <p:blipFill>
          <a:blip r:embed="rId2"/>
          <a:srcRect/>
          <a:stretch>
            <a:fillRect/>
          </a:stretch>
        </p:blipFill>
        <p:spPr bwMode="auto">
          <a:xfrm>
            <a:off x="-152400" y="-315913"/>
            <a:ext cx="9269413" cy="7416801"/>
          </a:xfrm>
          <a:prstGeom prst="rect">
            <a:avLst/>
          </a:prstGeom>
          <a:noFill/>
          <a:ln w="9525">
            <a:noFill/>
            <a:miter lim="800000"/>
            <a:headEnd/>
            <a:tailEnd/>
          </a:ln>
        </p:spPr>
      </p:pic>
      <p:pic>
        <p:nvPicPr>
          <p:cNvPr id="14338" name="Рисунок 2"/>
          <p:cNvPicPr>
            <a:picLocks noChangeAspect="1"/>
          </p:cNvPicPr>
          <p:nvPr/>
        </p:nvPicPr>
        <p:blipFill>
          <a:blip r:embed="rId3"/>
          <a:srcRect/>
          <a:stretch>
            <a:fillRect/>
          </a:stretch>
        </p:blipFill>
        <p:spPr bwMode="auto">
          <a:xfrm>
            <a:off x="2925763" y="836613"/>
            <a:ext cx="3127375" cy="3209925"/>
          </a:xfrm>
          <a:prstGeom prst="rect">
            <a:avLst/>
          </a:prstGeom>
          <a:noFill/>
          <a:ln w="9525">
            <a:noFill/>
            <a:miter lim="800000"/>
            <a:headEnd/>
            <a:tailEnd/>
          </a:ln>
        </p:spPr>
      </p:pic>
      <p:sp>
        <p:nvSpPr>
          <p:cNvPr id="14339" name="TextBox 3"/>
          <p:cNvSpPr txBox="1">
            <a:spLocks noChangeArrowheads="1"/>
          </p:cNvSpPr>
          <p:nvPr/>
        </p:nvSpPr>
        <p:spPr bwMode="auto">
          <a:xfrm>
            <a:off x="-26988" y="4175125"/>
            <a:ext cx="9144001" cy="1077218"/>
          </a:xfrm>
          <a:prstGeom prst="rect">
            <a:avLst/>
          </a:prstGeom>
          <a:noFill/>
          <a:ln w="9525">
            <a:noFill/>
            <a:miter lim="800000"/>
            <a:headEnd/>
            <a:tailEnd/>
          </a:ln>
        </p:spPr>
        <p:txBody>
          <a:bodyPr>
            <a:spAutoFit/>
          </a:bodyPr>
          <a:lstStyle/>
          <a:p>
            <a:pPr algn="ctr"/>
            <a:r>
              <a:rPr lang="ru-RU" sz="3200" b="1" dirty="0">
                <a:solidFill>
                  <a:srgbClr val="FF0000"/>
                </a:solidFill>
                <a:latin typeface="Georgia" pitchFamily="18" charset="0"/>
              </a:rPr>
              <a:t>Ғаламдық тарихи процесс және ондағы басқару</a:t>
            </a:r>
            <a:endParaRPr lang="ru-RU" sz="3200" dirty="0">
              <a:solidFill>
                <a:srgbClr val="FFFF00"/>
              </a:solidFill>
              <a:latin typeface="Georgia" pitchFamily="18" charset="0"/>
            </a:endParaRPr>
          </a:p>
        </p:txBody>
      </p:sp>
      <p:sp>
        <p:nvSpPr>
          <p:cNvPr id="14341" name="TextBox 5"/>
          <p:cNvSpPr txBox="1">
            <a:spLocks noChangeArrowheads="1"/>
          </p:cNvSpPr>
          <p:nvPr/>
        </p:nvSpPr>
        <p:spPr bwMode="auto">
          <a:xfrm>
            <a:off x="107950" y="1052513"/>
            <a:ext cx="2735263" cy="1200329"/>
          </a:xfrm>
          <a:prstGeom prst="rect">
            <a:avLst/>
          </a:prstGeom>
          <a:noFill/>
          <a:ln w="9525">
            <a:noFill/>
            <a:miter lim="800000"/>
            <a:headEnd/>
            <a:tailEnd/>
          </a:ln>
        </p:spPr>
        <p:txBody>
          <a:bodyPr>
            <a:spAutoFit/>
          </a:bodyPr>
          <a:lstStyle/>
          <a:p>
            <a:r>
              <a:rPr lang="ru-RU" dirty="0">
                <a:solidFill>
                  <a:schemeClr val="bg1"/>
                </a:solidFill>
                <a:latin typeface="Georgia" pitchFamily="18" charset="0"/>
              </a:rPr>
              <a:t>Әділ болып: есте сақтау, сезу, ойлану, әрекет қылу = бүкіл Жерді</a:t>
            </a:r>
            <a:r>
              <a:rPr lang="en-US" dirty="0">
                <a:solidFill>
                  <a:schemeClr val="bg1"/>
                </a:solidFill>
                <a:latin typeface="Georgia" pitchFamily="18" charset="0"/>
              </a:rPr>
              <a:t> </a:t>
            </a:r>
            <a:r>
              <a:rPr lang="ru-RU" dirty="0">
                <a:solidFill>
                  <a:schemeClr val="bg1"/>
                </a:solidFill>
                <a:latin typeface="Georgia" pitchFamily="18" charset="0"/>
              </a:rPr>
              <a:t>өзгеруі</a:t>
            </a:r>
            <a:endParaRPr lang="en-US" dirty="0">
              <a:solidFill>
                <a:schemeClr val="bg1"/>
              </a:solidFill>
              <a:latin typeface="Georgia" pitchFamily="18" charset="0"/>
            </a:endParaRPr>
          </a:p>
        </p:txBody>
      </p:sp>
      <p:sp>
        <p:nvSpPr>
          <p:cNvPr id="14342" name="TextBox 6"/>
          <p:cNvSpPr txBox="1">
            <a:spLocks noChangeArrowheads="1"/>
          </p:cNvSpPr>
          <p:nvPr/>
        </p:nvSpPr>
        <p:spPr bwMode="auto">
          <a:xfrm>
            <a:off x="6516688" y="6291263"/>
            <a:ext cx="2303784" cy="369332"/>
          </a:xfrm>
          <a:prstGeom prst="rect">
            <a:avLst/>
          </a:prstGeom>
          <a:noFill/>
          <a:ln w="9525">
            <a:noFill/>
            <a:miter lim="800000"/>
            <a:headEnd/>
            <a:tailEnd/>
          </a:ln>
        </p:spPr>
        <p:txBody>
          <a:bodyPr wrap="square">
            <a:spAutoFit/>
          </a:bodyPr>
          <a:lstStyle/>
          <a:p>
            <a:r>
              <a:rPr lang="ru-RU" dirty="0">
                <a:solidFill>
                  <a:schemeClr val="bg1"/>
                </a:solidFill>
                <a:latin typeface="Georgia" pitchFamily="18" charset="0"/>
              </a:rPr>
              <a:t>11 шілде, 2020 жыл</a:t>
            </a:r>
          </a:p>
        </p:txBody>
      </p:sp>
      <p:sp>
        <p:nvSpPr>
          <p:cNvPr id="3" name="TextBox 2">
            <a:extLst>
              <a:ext uri="{FF2B5EF4-FFF2-40B4-BE49-F238E27FC236}">
                <a16:creationId xmlns:a16="http://schemas.microsoft.com/office/drawing/2014/main" id="{2B6E0BA6-269E-4F14-B9BA-91E54BDA30CB}"/>
              </a:ext>
            </a:extLst>
          </p:cNvPr>
          <p:cNvSpPr txBox="1"/>
          <p:nvPr/>
        </p:nvSpPr>
        <p:spPr>
          <a:xfrm>
            <a:off x="755576" y="44624"/>
            <a:ext cx="7682872" cy="769441"/>
          </a:xfrm>
          <a:prstGeom prst="rect">
            <a:avLst/>
          </a:prstGeom>
          <a:noFill/>
        </p:spPr>
        <p:txBody>
          <a:bodyPr wrap="none" rtlCol="0">
            <a:spAutoFit/>
          </a:bodyPr>
          <a:lstStyle/>
          <a:p>
            <a:pPr algn="ctr"/>
            <a:r>
              <a:rPr lang="az-Cyrl-AZ" sz="4400" dirty="0">
                <a:solidFill>
                  <a:srgbClr val="FFFF00"/>
                </a:solidFill>
              </a:rPr>
              <a:t>КСРО-ның </a:t>
            </a:r>
            <a:r>
              <a:rPr lang="en-US" sz="4400" dirty="0">
                <a:solidFill>
                  <a:srgbClr val="FFFF00"/>
                </a:solidFill>
              </a:rPr>
              <a:t>I</a:t>
            </a:r>
            <a:r>
              <a:rPr lang="az-Cyrl-AZ" sz="4400" dirty="0">
                <a:solidFill>
                  <a:srgbClr val="FFFF00"/>
                </a:solidFill>
              </a:rPr>
              <a:t>шкі Предикторы</a:t>
            </a:r>
            <a:endParaRPr lang="en-US" sz="4400"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604250" cy="798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br>
              <a:rPr lang="ru-RU" sz="2800" dirty="0">
                <a:solidFill>
                  <a:schemeClr val="bg1"/>
                </a:solidFill>
              </a:rPr>
            </a:br>
            <a:r>
              <a:rPr lang="ru-RU" sz="2800" dirty="0">
                <a:solidFill>
                  <a:schemeClr val="bg1"/>
                </a:solidFill>
                <a:latin typeface="+mj-lt"/>
              </a:rPr>
              <a:t>Тарих ғылымының негізгі мәселесі және оның жаратылыстанудан түбегейлі айырмашылығы.</a:t>
            </a:r>
            <a:br>
              <a:rPr lang="ru-RU" sz="2800" dirty="0">
                <a:solidFill>
                  <a:schemeClr val="bg1"/>
                </a:solidFill>
              </a:rPr>
            </a:br>
            <a:endParaRPr lang="ru-RU" sz="2800" dirty="0">
              <a:solidFill>
                <a:schemeClr val="bg1"/>
              </a:solidFill>
            </a:endParaRPr>
          </a:p>
        </p:txBody>
      </p:sp>
      <p:sp>
        <p:nvSpPr>
          <p:cNvPr id="3" name="TextBox 2"/>
          <p:cNvSpPr txBox="1"/>
          <p:nvPr/>
        </p:nvSpPr>
        <p:spPr>
          <a:xfrm>
            <a:off x="35496" y="836712"/>
            <a:ext cx="3312368" cy="313932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ru-RU" b="1" dirty="0">
                <a:solidFill>
                  <a:srgbClr val="000000"/>
                </a:solidFill>
                <a:cs typeface="Arial" charset="0"/>
              </a:rPr>
              <a:t>Тарих ғылымы қандай-да бір жолмен</a:t>
            </a:r>
            <a:r>
              <a:rPr lang="en-US" dirty="0">
                <a:solidFill>
                  <a:srgbClr val="000000"/>
                </a:solidFill>
                <a:cs typeface="Arial" charset="0"/>
              </a:rPr>
              <a:t> </a:t>
            </a:r>
            <a:r>
              <a:rPr lang="az-Cyrl-AZ" dirty="0">
                <a:solidFill>
                  <a:srgbClr val="FF0000"/>
                </a:solidFill>
                <a:cs typeface="Arial" charset="0"/>
              </a:rPr>
              <a:t>қазіргі</a:t>
            </a:r>
            <a:r>
              <a:rPr lang="ru-RU" dirty="0">
                <a:solidFill>
                  <a:srgbClr val="FF0000"/>
                </a:solidFill>
                <a:cs typeface="Arial" charset="0"/>
              </a:rPr>
              <a:t> жоқты зерттейді,</a:t>
            </a:r>
            <a:r>
              <a:rPr lang="ru-RU" dirty="0">
                <a:solidFill>
                  <a:srgbClr val="000000"/>
                </a:solidFill>
                <a:cs typeface="Arial" charset="0"/>
              </a:rPr>
              <a:t> бірақ:</a:t>
            </a:r>
            <a:endParaRPr lang="en-US" dirty="0">
              <a:solidFill>
                <a:srgbClr val="000000"/>
              </a:solidFill>
              <a:cs typeface="Arial" charset="0"/>
            </a:endParaRPr>
          </a:p>
          <a:p>
            <a:endParaRPr lang="ru-RU" dirty="0">
              <a:solidFill>
                <a:srgbClr val="000000"/>
              </a:solidFill>
              <a:cs typeface="Arial" charset="0"/>
            </a:endParaRPr>
          </a:p>
          <a:p>
            <a:pPr>
              <a:buFont typeface="Arial" charset="0"/>
              <a:buChar char="•"/>
            </a:pPr>
            <a:r>
              <a:rPr lang="ru-RU" dirty="0">
                <a:solidFill>
                  <a:srgbClr val="000000"/>
                </a:solidFill>
                <a:cs typeface="Arial" charset="0"/>
              </a:rPr>
              <a:t>немесе біз білетін және түсіндіре алатын қалдырған іздер;</a:t>
            </a:r>
            <a:endParaRPr lang="en-US" dirty="0">
              <a:solidFill>
                <a:srgbClr val="000000"/>
              </a:solidFill>
              <a:cs typeface="Arial" charset="0"/>
            </a:endParaRPr>
          </a:p>
          <a:p>
            <a:pPr>
              <a:buFont typeface="Arial" charset="0"/>
              <a:buChar char="•"/>
            </a:pPr>
            <a:r>
              <a:rPr lang="ru-RU" dirty="0">
                <a:solidFill>
                  <a:srgbClr val="000000"/>
                </a:solidFill>
                <a:cs typeface="Arial" charset="0"/>
              </a:rPr>
              <a:t>не із қалдырды, бірақ олар бізге белгісіз;</a:t>
            </a:r>
            <a:endParaRPr lang="en-US" dirty="0">
              <a:solidFill>
                <a:srgbClr val="000000"/>
              </a:solidFill>
              <a:cs typeface="Arial" charset="0"/>
            </a:endParaRPr>
          </a:p>
          <a:p>
            <a:pPr>
              <a:buFont typeface="Arial" charset="0"/>
              <a:buChar char="•"/>
            </a:pPr>
            <a:r>
              <a:rPr lang="ru-RU" dirty="0">
                <a:solidFill>
                  <a:srgbClr val="000000"/>
                </a:solidFill>
                <a:cs typeface="Arial" charset="0"/>
              </a:rPr>
              <a:t>немесе біз көре алмайтын іздер.</a:t>
            </a:r>
          </a:p>
        </p:txBody>
      </p:sp>
      <p:sp>
        <p:nvSpPr>
          <p:cNvPr id="6" name="TextBox 5"/>
          <p:cNvSpPr txBox="1"/>
          <p:nvPr/>
        </p:nvSpPr>
        <p:spPr>
          <a:xfrm>
            <a:off x="4211960" y="836712"/>
            <a:ext cx="4896544" cy="313932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ru-RU" b="1" dirty="0"/>
              <a:t>«Армян радиосы туралы» сериясындағы тарих туралы әзіл:</a:t>
            </a:r>
          </a:p>
          <a:p>
            <a:pPr fontAlgn="auto">
              <a:spcBef>
                <a:spcPts val="0"/>
              </a:spcBef>
              <a:spcAft>
                <a:spcPts val="0"/>
              </a:spcAft>
              <a:defRPr/>
            </a:pPr>
            <a:r>
              <a:rPr lang="ru-RU" dirty="0"/>
              <a:t>Тбилиси радиосы Тбилисидегі қазба жұмыстары кезінде сымның табылғанын хабарлады, бұл ежелгі грузиндерде телеграф болғанын көрсетеді.</a:t>
            </a:r>
          </a:p>
          <a:p>
            <a:pPr fontAlgn="auto">
              <a:spcBef>
                <a:spcPts val="0"/>
              </a:spcBef>
              <a:spcAft>
                <a:spcPts val="0"/>
              </a:spcAft>
              <a:defRPr/>
            </a:pPr>
            <a:r>
              <a:rPr lang="ru-RU" dirty="0"/>
              <a:t>Бұған жауап ретінде Армян радиосы ежелгі армян қоныстарының қазбаларында сым табылмағанын және бұл ежелгі армяндардың сол күндері сымсыз телеграфты қолданғанын куәландырады.</a:t>
            </a:r>
            <a:endParaRPr lang="en-US" dirty="0"/>
          </a:p>
        </p:txBody>
      </p:sp>
      <p:sp>
        <p:nvSpPr>
          <p:cNvPr id="8" name="Стрелка вправо 7"/>
          <p:cNvSpPr/>
          <p:nvPr/>
        </p:nvSpPr>
        <p:spPr>
          <a:xfrm>
            <a:off x="3419475" y="2224088"/>
            <a:ext cx="720725"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TextBox 8"/>
          <p:cNvSpPr txBox="1"/>
          <p:nvPr/>
        </p:nvSpPr>
        <p:spPr>
          <a:xfrm>
            <a:off x="0" y="4300061"/>
            <a:ext cx="9144000" cy="2585323"/>
          </a:xfrm>
          <a:prstGeom prst="rect">
            <a:avLst/>
          </a:prstGeom>
          <a:solidFill>
            <a:schemeClr val="bg1">
              <a:lumMod val="95000"/>
            </a:schemeClr>
          </a:solidFill>
        </p:spPr>
        <p:txBody>
          <a:bodyPr>
            <a:spAutoFit/>
          </a:bodyPr>
          <a:lstStyle/>
          <a:p>
            <a:pPr marL="285750" indent="-285750" fontAlgn="auto">
              <a:spcBef>
                <a:spcPts val="0"/>
              </a:spcBef>
              <a:spcAft>
                <a:spcPts val="0"/>
              </a:spcAft>
              <a:buFont typeface="Arial" panose="020B0604020202020204" pitchFamily="34" charset="0"/>
              <a:buChar char="•"/>
              <a:defRPr/>
            </a:pPr>
            <a:r>
              <a:rPr lang="ru-RU" dirty="0">
                <a:latin typeface="+mn-lt"/>
                <a:cs typeface="+mn-cs"/>
              </a:rPr>
              <a:t>Егер сіз физика немесе биологияда бірдеңені түсінбейтін болсаңыз, онда көптеген жағдайларда сіз экспериментті қайталай аласыз немесе жаңа эксперимент орнатып, нәтижелерді қайта қарастырып, қайта ойластыра аласыз.</a:t>
            </a:r>
          </a:p>
          <a:p>
            <a:pPr marL="285750" indent="-285750" fontAlgn="auto">
              <a:spcBef>
                <a:spcPts val="0"/>
              </a:spcBef>
              <a:spcAft>
                <a:spcPts val="0"/>
              </a:spcAft>
              <a:buFont typeface="Arial" panose="020B0604020202020204" pitchFamily="34" charset="0"/>
              <a:buChar char="•"/>
              <a:defRPr/>
            </a:pPr>
            <a:r>
              <a:rPr lang="ru-RU" dirty="0">
                <a:solidFill>
                  <a:srgbClr val="FF0000"/>
                </a:solidFill>
                <a:latin typeface="+mn-lt"/>
                <a:cs typeface="+mn-cs"/>
              </a:rPr>
              <a:t>Егер бұрын қандай-да бір оқиға болған болса, онда сіз оны жаңадан өндіріп алмайсыз, тек «үнсіз» іздер мен артефактілерді іздеп, түсіндіре аласыз, сонымен қатар олар туралы оқиғалар мен жалған мәліметтердің тірі дәлелін таба аласыз. </a:t>
            </a:r>
            <a:r>
              <a:rPr lang="ru-RU" dirty="0">
                <a:solidFill>
                  <a:srgbClr val="00B0F0"/>
                </a:solidFill>
                <a:latin typeface="+mn-lt"/>
                <a:cs typeface="+mn-cs"/>
              </a:rPr>
              <a:t>Алайда, оқиғалардың куәгерлері оларды және дәуірді </a:t>
            </a:r>
            <a:r>
              <a:rPr lang="ru-RU" b="1" dirty="0">
                <a:solidFill>
                  <a:srgbClr val="00B0F0"/>
                </a:solidFill>
                <a:latin typeface="+mn-lt"/>
                <a:cs typeface="+mn-cs"/>
              </a:rPr>
              <a:t>өз түсінумен </a:t>
            </a:r>
            <a:r>
              <a:rPr lang="ru-RU" dirty="0">
                <a:solidFill>
                  <a:srgbClr val="00B0F0"/>
                </a:solidFill>
                <a:latin typeface="+mn-lt"/>
                <a:cs typeface="+mn-cs"/>
              </a:rPr>
              <a:t>сипаттады, сондай-ақ кейбір ішкі цензураның әсерінен немесе әдейі жалған, </a:t>
            </a:r>
            <a:r>
              <a:rPr lang="ru-RU" i="1" dirty="0">
                <a:solidFill>
                  <a:srgbClr val="00B0F0"/>
                </a:solidFill>
                <a:latin typeface="+mn-lt"/>
                <a:cs typeface="+mn-cs"/>
              </a:rPr>
              <a:t>әлеуметтік тапсырысты орындайды</a:t>
            </a:r>
            <a:r>
              <a:rPr lang="ru-RU" dirty="0">
                <a:solidFill>
                  <a:srgbClr val="00B0F0"/>
                </a:solidFill>
                <a:latin typeface="+mn-lt"/>
                <a:cs typeface="+mn-cs"/>
              </a:rPr>
              <a:t>.</a:t>
            </a:r>
            <a:endParaRPr lang="en-US" dirty="0">
              <a:solidFill>
                <a:srgbClr val="00B0F0"/>
              </a:solidFill>
              <a:latin typeface="+mn-lt"/>
              <a:cs typeface="+mn-cs"/>
            </a:endParaRPr>
          </a:p>
        </p:txBody>
      </p:sp>
      <p:sp>
        <p:nvSpPr>
          <p:cNvPr id="23562" name="Номер слайда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FFA2FFB-8FCC-4ECC-8DE1-B58FDD58C7E7}" type="slidenum">
              <a:rPr lang="ru-RU">
                <a:cs typeface="Arial" charset="0"/>
              </a:rPr>
              <a:pPr fontAlgn="base">
                <a:spcBef>
                  <a:spcPct val="0"/>
                </a:spcBef>
                <a:spcAft>
                  <a:spcPct val="0"/>
                </a:spcAft>
              </a:pPr>
              <a:t>10</a:t>
            </a:fld>
            <a:endParaRPr lang="ru-RU">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604250" cy="1392238"/>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500" dirty="0">
                <a:solidFill>
                  <a:schemeClr val="bg1"/>
                </a:solidFill>
                <a:latin typeface="+mj-lt"/>
              </a:rPr>
              <a:t>Бұл қалай болуы мүмкін? - «Нәтижесіздік» романын танымал емес жазушы Морган Робертсон «Титаниктің» апатқа ұшырағанынан 14 жыл бұрын жазған</a:t>
            </a:r>
          </a:p>
        </p:txBody>
      </p:sp>
      <p:sp>
        <p:nvSpPr>
          <p:cNvPr id="24579"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AD3699F-26BC-4CA2-A488-F8038F294018}" type="slidenum">
              <a:rPr lang="ru-RU">
                <a:cs typeface="Arial" charset="0"/>
              </a:rPr>
              <a:pPr fontAlgn="base">
                <a:spcBef>
                  <a:spcPct val="0"/>
                </a:spcBef>
                <a:spcAft>
                  <a:spcPct val="0"/>
                </a:spcAft>
              </a:pPr>
              <a:t>11</a:t>
            </a:fld>
            <a:endParaRPr lang="ru-RU">
              <a:cs typeface="Arial" charset="0"/>
            </a:endParaRPr>
          </a:p>
        </p:txBody>
      </p:sp>
      <p:pic>
        <p:nvPicPr>
          <p:cNvPr id="24580" name="Рисунок 4"/>
          <p:cNvPicPr>
            <a:picLocks noChangeAspect="1"/>
          </p:cNvPicPr>
          <p:nvPr/>
        </p:nvPicPr>
        <p:blipFill>
          <a:blip r:embed="rId2"/>
          <a:srcRect/>
          <a:stretch>
            <a:fillRect/>
          </a:stretch>
        </p:blipFill>
        <p:spPr bwMode="auto">
          <a:xfrm>
            <a:off x="59910" y="1623914"/>
            <a:ext cx="4943890" cy="3605286"/>
          </a:xfrm>
          <a:prstGeom prst="rect">
            <a:avLst/>
          </a:prstGeom>
          <a:noFill/>
          <a:ln w="9525">
            <a:noFill/>
            <a:miter lim="800000"/>
            <a:headEnd/>
            <a:tailEnd/>
          </a:ln>
        </p:spPr>
      </p:pic>
      <p:sp>
        <p:nvSpPr>
          <p:cNvPr id="24581" name="TextBox 5"/>
          <p:cNvSpPr txBox="1">
            <a:spLocks noChangeArrowheads="1"/>
          </p:cNvSpPr>
          <p:nvPr/>
        </p:nvSpPr>
        <p:spPr bwMode="auto">
          <a:xfrm>
            <a:off x="5292725" y="1724030"/>
            <a:ext cx="3851275" cy="4801314"/>
          </a:xfrm>
          <a:prstGeom prst="rect">
            <a:avLst/>
          </a:prstGeom>
          <a:noFill/>
          <a:ln w="9525">
            <a:noFill/>
            <a:miter lim="800000"/>
            <a:headEnd/>
            <a:tailEnd/>
          </a:ln>
        </p:spPr>
        <p:txBody>
          <a:bodyPr>
            <a:spAutoFit/>
          </a:bodyPr>
          <a:lstStyle/>
          <a:p>
            <a:r>
              <a:rPr lang="ru-RU" dirty="0">
                <a:latin typeface="Georgia" pitchFamily="18" charset="0"/>
              </a:rPr>
              <a:t>Нағыз «Титаник» - әлемдегі ең үлкен, үш бұрандалы, төрт құбырлы, ең сәнді жолаушылар лайнері алғашқы трансатланттық саяхатта айсбергпен соқтығысу салдарынан апатқа ұшыраған. Борттағы адамдарды құтқаруға қайықтар жетіспеді. </a:t>
            </a:r>
            <a:endParaRPr lang="en-US" dirty="0">
              <a:latin typeface="Georgia" pitchFamily="18" charset="0"/>
            </a:endParaRPr>
          </a:p>
          <a:p>
            <a:r>
              <a:rPr lang="ru-RU" dirty="0">
                <a:solidFill>
                  <a:srgbClr val="FF0000"/>
                </a:solidFill>
                <a:latin typeface="Georgia" pitchFamily="18" charset="0"/>
              </a:rPr>
              <a:t>Робертсон ойлап тапқан «Титан» - әлемдегі ең үлкен, үш бұрандалы, төрт құбырлы, ең сәнді жолаушылар лайнері, бірінші трансатланттық саяхатта айсбергпен соқтығысу салдарынан апатқа ұшыраған. Борттағы адамдарды құтқаруға қайықтар жетіспеді.</a:t>
            </a:r>
            <a:endParaRPr lang="en-US" dirty="0">
              <a:solidFill>
                <a:srgbClr val="FF0000"/>
              </a:solidFill>
              <a:latin typeface="Georgia" pitchFamily="18" charset="0"/>
            </a:endParaRPr>
          </a:p>
        </p:txBody>
      </p:sp>
      <p:sp>
        <p:nvSpPr>
          <p:cNvPr id="24582" name="TextBox 6"/>
          <p:cNvSpPr txBox="1">
            <a:spLocks noChangeArrowheads="1"/>
          </p:cNvSpPr>
          <p:nvPr/>
        </p:nvSpPr>
        <p:spPr bwMode="auto">
          <a:xfrm>
            <a:off x="0" y="5157192"/>
            <a:ext cx="5148064" cy="1754326"/>
          </a:xfrm>
          <a:prstGeom prst="rect">
            <a:avLst/>
          </a:prstGeom>
          <a:noFill/>
          <a:ln w="9525">
            <a:noFill/>
            <a:miter lim="800000"/>
            <a:headEnd/>
            <a:tailEnd/>
          </a:ln>
        </p:spPr>
        <p:txBody>
          <a:bodyPr wrap="square">
            <a:spAutoFit/>
          </a:bodyPr>
          <a:lstStyle/>
          <a:p>
            <a:r>
              <a:rPr lang="ru-RU" dirty="0">
                <a:latin typeface="Georgia" pitchFamily="18" charset="0"/>
              </a:rPr>
              <a:t>Титаниктің соңғы фотосуреттерінің бірі және мұхит түбіндегі қоқыстардың көрінісі ...</a:t>
            </a:r>
          </a:p>
          <a:p>
            <a:r>
              <a:rPr lang="ru-RU" dirty="0">
                <a:latin typeface="Georgia" pitchFamily="18" charset="0"/>
              </a:rPr>
              <a:t>Оң - себепсіз кездейсоқ сәйкестік? - немесе тарихтын ағыны алгоритмдік болуы мүмкін, сондықтан оқиғаларды болжай алгоритмдер жүзеге асу болуы мүмкін ба?</a:t>
            </a:r>
            <a:endParaRPr lang="en-US" dirty="0">
              <a:latin typeface="Georgia" pitchFamily="18" charset="0"/>
            </a:endParaRPr>
          </a:p>
        </p:txBody>
      </p:sp>
      <p:pic>
        <p:nvPicPr>
          <p:cNvPr id="24583" name="Рисунок 7"/>
          <p:cNvPicPr>
            <a:picLocks noChangeAspect="1"/>
          </p:cNvPicPr>
          <p:nvPr/>
        </p:nvPicPr>
        <p:blipFill>
          <a:blip r:embed="rId3"/>
          <a:srcRect/>
          <a:stretch>
            <a:fillRect/>
          </a:stretch>
        </p:blipFill>
        <p:spPr bwMode="auto">
          <a:xfrm>
            <a:off x="107504" y="3211934"/>
            <a:ext cx="3328987" cy="18732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604250" cy="798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800" dirty="0">
                <a:solidFill>
                  <a:schemeClr val="bg1"/>
                </a:solidFill>
                <a:latin typeface="+mj-lt"/>
              </a:rPr>
              <a:t>Бұл қалай болуы мүмкін? - Журнал 2011 жылғы 11 қыркүйектен 1 апта бұрын жарияланды</a:t>
            </a:r>
            <a:endParaRPr lang="ru-RU" sz="2800" dirty="0">
              <a:solidFill>
                <a:schemeClr val="bg1"/>
              </a:solidFill>
            </a:endParaRPr>
          </a:p>
        </p:txBody>
      </p:sp>
      <p:pic>
        <p:nvPicPr>
          <p:cNvPr id="25603" name="Рисунок 4"/>
          <p:cNvPicPr>
            <a:picLocks noChangeAspect="1"/>
          </p:cNvPicPr>
          <p:nvPr/>
        </p:nvPicPr>
        <p:blipFill>
          <a:blip r:embed="rId2"/>
          <a:srcRect/>
          <a:stretch>
            <a:fillRect/>
          </a:stretch>
        </p:blipFill>
        <p:spPr bwMode="auto">
          <a:xfrm>
            <a:off x="4611688" y="850900"/>
            <a:ext cx="4383087" cy="5891213"/>
          </a:xfrm>
          <a:prstGeom prst="rect">
            <a:avLst/>
          </a:prstGeom>
          <a:noFill/>
          <a:ln w="9525">
            <a:noFill/>
            <a:miter lim="800000"/>
            <a:headEnd/>
            <a:tailEnd/>
          </a:ln>
        </p:spPr>
      </p:pic>
      <p:pic>
        <p:nvPicPr>
          <p:cNvPr id="25604" name="Рисунок 5"/>
          <p:cNvPicPr>
            <a:picLocks noChangeAspect="1"/>
          </p:cNvPicPr>
          <p:nvPr/>
        </p:nvPicPr>
        <p:blipFill>
          <a:blip r:embed="rId3"/>
          <a:srcRect/>
          <a:stretch>
            <a:fillRect/>
          </a:stretch>
        </p:blipFill>
        <p:spPr bwMode="auto">
          <a:xfrm>
            <a:off x="46038" y="850900"/>
            <a:ext cx="3878262" cy="5873750"/>
          </a:xfrm>
          <a:prstGeom prst="rect">
            <a:avLst/>
          </a:prstGeom>
          <a:noFill/>
          <a:ln w="9525">
            <a:noFill/>
            <a:miter lim="800000"/>
            <a:headEnd/>
            <a:tailEnd/>
          </a:ln>
        </p:spPr>
      </p:pic>
      <p:sp>
        <p:nvSpPr>
          <p:cNvPr id="25605"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47B9547-13AF-48E4-A1A3-7676E0B801A1}" type="slidenum">
              <a:rPr lang="ru-RU">
                <a:cs typeface="Arial" charset="0"/>
              </a:rPr>
              <a:pPr fontAlgn="base">
                <a:spcBef>
                  <a:spcPct val="0"/>
                </a:spcBef>
                <a:spcAft>
                  <a:spcPct val="0"/>
                </a:spcAft>
              </a:pPr>
              <a:t>12</a:t>
            </a:fld>
            <a:endParaRPr lang="ru-RU">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532813" cy="798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800" dirty="0">
                <a:solidFill>
                  <a:schemeClr val="bg1"/>
                </a:solidFill>
                <a:latin typeface="+mj-lt"/>
              </a:rPr>
              <a:t>Сонымен қатар, саяси фактор тарихи ғылымға әсер етеді:</a:t>
            </a:r>
            <a:endParaRPr lang="ru-RU" sz="2800" dirty="0">
              <a:solidFill>
                <a:schemeClr val="bg1"/>
              </a:solidFill>
            </a:endParaRPr>
          </a:p>
        </p:txBody>
      </p:sp>
      <p:sp>
        <p:nvSpPr>
          <p:cNvPr id="9" name="TextBox 8"/>
          <p:cNvSpPr txBox="1"/>
          <p:nvPr/>
        </p:nvSpPr>
        <p:spPr>
          <a:xfrm>
            <a:off x="0" y="823913"/>
            <a:ext cx="9144000" cy="5693866"/>
          </a:xfrm>
          <a:prstGeom prst="rect">
            <a:avLst/>
          </a:prstGeom>
          <a:solidFill>
            <a:schemeClr val="bg1">
              <a:lumMod val="95000"/>
            </a:schemeClr>
          </a:solidFill>
        </p:spPr>
        <p:txBody>
          <a:bodyPr>
            <a:spAutoFit/>
          </a:bodyPr>
          <a:lstStyle/>
          <a:p>
            <a:pPr algn="just" fontAlgn="auto">
              <a:spcBef>
                <a:spcPts val="0"/>
              </a:spcBef>
              <a:spcAft>
                <a:spcPts val="0"/>
              </a:spcAft>
              <a:defRPr/>
            </a:pPr>
            <a:r>
              <a:rPr lang="ru-RU" sz="2800" dirty="0">
                <a:latin typeface="+mn-lt"/>
                <a:cs typeface="+mn-cs"/>
              </a:rPr>
              <a:t>«Одан әрі бізге тарихті білуге ​​мүмкіндік бермейді. Ресей үкіметі, алдын ала көре білетінді кері болған сияқты, келешекті емес, бірақ өткенді жақсы көреді» </a:t>
            </a:r>
            <a:r>
              <a:rPr lang="ru-RU" sz="2800" i="1" dirty="0">
                <a:latin typeface="+mn-lt"/>
                <a:cs typeface="+mn-cs"/>
              </a:rPr>
              <a:t>— А.И. Герцен. </a:t>
            </a:r>
          </a:p>
          <a:p>
            <a:pPr algn="just" fontAlgn="auto">
              <a:spcBef>
                <a:spcPts val="0"/>
              </a:spcBef>
              <a:spcAft>
                <a:spcPts val="0"/>
              </a:spcAft>
              <a:defRPr/>
            </a:pPr>
            <a:endParaRPr lang="ru-RU" sz="1400" i="1" dirty="0">
              <a:latin typeface="+mn-lt"/>
              <a:cs typeface="+mn-cs"/>
            </a:endParaRPr>
          </a:p>
          <a:p>
            <a:pPr algn="just" fontAlgn="auto">
              <a:spcBef>
                <a:spcPts val="0"/>
              </a:spcBef>
              <a:spcAft>
                <a:spcPts val="0"/>
              </a:spcAft>
              <a:defRPr/>
            </a:pPr>
            <a:r>
              <a:rPr lang="ru-RU" sz="2800" dirty="0">
                <a:latin typeface="+mn-lt"/>
                <a:cs typeface="+mn-cs"/>
              </a:rPr>
              <a:t>Бірақ бұл</a:t>
            </a:r>
            <a:r>
              <a:rPr lang="en-US" sz="2800" dirty="0">
                <a:latin typeface="+mn-lt"/>
                <a:cs typeface="+mn-cs"/>
              </a:rPr>
              <a:t> </a:t>
            </a:r>
            <a:r>
              <a:rPr lang="ru-RU" sz="2800" dirty="0">
                <a:latin typeface="+mn-lt"/>
              </a:rPr>
              <a:t>А.И.</a:t>
            </a:r>
            <a:r>
              <a:rPr lang="ru-RU" sz="2800" dirty="0">
                <a:latin typeface="+mn-lt"/>
                <a:cs typeface="+mn-cs"/>
              </a:rPr>
              <a:t> Герцен кезеңіндегі Ресей үкіметіне ғана қатысты емес. </a:t>
            </a:r>
          </a:p>
          <a:p>
            <a:pPr algn="just" fontAlgn="auto">
              <a:spcBef>
                <a:spcPts val="0"/>
              </a:spcBef>
              <a:spcAft>
                <a:spcPts val="0"/>
              </a:spcAft>
              <a:defRPr/>
            </a:pPr>
            <a:endParaRPr lang="ru-RU" sz="1400" dirty="0">
              <a:latin typeface="+mn-lt"/>
              <a:cs typeface="+mn-cs"/>
            </a:endParaRPr>
          </a:p>
          <a:p>
            <a:pPr algn="ctr" fontAlgn="auto">
              <a:spcBef>
                <a:spcPts val="0"/>
              </a:spcBef>
              <a:spcAft>
                <a:spcPts val="0"/>
              </a:spcAft>
              <a:defRPr/>
            </a:pPr>
            <a:r>
              <a:rPr lang="ru-RU" sz="2800" dirty="0">
                <a:solidFill>
                  <a:srgbClr val="FF0000"/>
                </a:solidFill>
                <a:latin typeface="+mn-lt"/>
                <a:cs typeface="+mn-cs"/>
              </a:rPr>
              <a:t>Кез-келген қоғамның билеуші ​​«элитасына» сенімді тарих керек жоқ: оның мәртебесін негіздеу және саясатын негіздеу үшін тарихи миф керек</a:t>
            </a:r>
            <a:r>
              <a:rPr lang="en-US" sz="2800" dirty="0">
                <a:solidFill>
                  <a:srgbClr val="FF0000"/>
                </a:solidFill>
                <a:latin typeface="+mn-lt"/>
                <a:cs typeface="+mn-cs"/>
              </a:rPr>
              <a:t>.</a:t>
            </a:r>
            <a:r>
              <a:rPr lang="ru-RU" sz="2800" dirty="0">
                <a:solidFill>
                  <a:srgbClr val="FF0000"/>
                </a:solidFill>
                <a:latin typeface="+mn-lt"/>
                <a:cs typeface="+mn-cs"/>
              </a:rPr>
              <a:t> </a:t>
            </a:r>
            <a:endParaRPr lang="en-US" sz="2800" dirty="0">
              <a:solidFill>
                <a:srgbClr val="FF0000"/>
              </a:solidFill>
              <a:latin typeface="+mn-lt"/>
              <a:cs typeface="+mn-cs"/>
            </a:endParaRPr>
          </a:p>
          <a:p>
            <a:pPr algn="ctr" fontAlgn="auto">
              <a:spcBef>
                <a:spcPts val="0"/>
              </a:spcBef>
              <a:spcAft>
                <a:spcPts val="0"/>
              </a:spcAft>
              <a:defRPr/>
            </a:pPr>
            <a:br>
              <a:rPr lang="ru-RU" sz="2800" dirty="0">
                <a:latin typeface="+mn-lt"/>
                <a:cs typeface="+mn-cs"/>
              </a:rPr>
            </a:br>
            <a:r>
              <a:rPr lang="ru-RU" sz="2800" dirty="0">
                <a:latin typeface="+mn-lt"/>
                <a:cs typeface="+mn-cs"/>
              </a:rPr>
              <a:t>Бұл барлық өткен дәуірлердегі барлық мемлекеттердің саяси өмірінің нормасы</a:t>
            </a:r>
            <a:r>
              <a:rPr lang="en-US" sz="2800" dirty="0">
                <a:latin typeface="+mn-lt"/>
                <a:cs typeface="+mn-cs"/>
              </a:rPr>
              <a:t>.</a:t>
            </a:r>
          </a:p>
        </p:txBody>
      </p:sp>
      <p:sp>
        <p:nvSpPr>
          <p:cNvPr id="26627"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A5A6654-7DB6-466F-8F00-E4A68869612D}" type="slidenum">
              <a:rPr lang="ru-RU">
                <a:cs typeface="Arial" charset="0"/>
              </a:rPr>
              <a:pPr fontAlgn="base">
                <a:spcBef>
                  <a:spcPct val="0"/>
                </a:spcBef>
                <a:spcAft>
                  <a:spcPct val="0"/>
                </a:spcAft>
              </a:pPr>
              <a:t>13</a:t>
            </a:fld>
            <a:endParaRPr lang="ru-RU">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604448" cy="9017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ru-RU" sz="2600" dirty="0">
                <a:solidFill>
                  <a:schemeClr val="bg1"/>
                </a:solidFill>
                <a:latin typeface="Trebuchet MS" pitchFamily="34" charset="0"/>
              </a:rPr>
              <a:t>Бүгінгі тарихшылардың болашақ ұрпақтары үшін жалған фактология қалай жасалады - 1: 09/11/2001.</a:t>
            </a:r>
            <a:endParaRPr lang="ru-RU" sz="2600" dirty="0">
              <a:solidFill>
                <a:schemeClr val="bg1"/>
              </a:solidFill>
            </a:endParaRPr>
          </a:p>
        </p:txBody>
      </p:sp>
      <p:sp>
        <p:nvSpPr>
          <p:cNvPr id="11" name="TextBox 10"/>
          <p:cNvSpPr txBox="1"/>
          <p:nvPr/>
        </p:nvSpPr>
        <p:spPr>
          <a:xfrm>
            <a:off x="-36514" y="908050"/>
            <a:ext cx="3096345" cy="5977117"/>
          </a:xfrm>
          <a:prstGeom prst="rect">
            <a:avLst/>
          </a:prstGeom>
          <a:solidFill>
            <a:schemeClr val="bg1">
              <a:lumMod val="95000"/>
            </a:schemeClr>
          </a:solidFill>
        </p:spPr>
        <p:txBody>
          <a:bodyPr wrap="square">
            <a:spAutoFit/>
          </a:bodyPr>
          <a:lstStyle/>
          <a:p>
            <a:pPr algn="just" fontAlgn="auto">
              <a:spcBef>
                <a:spcPts val="0"/>
              </a:spcBef>
              <a:spcAft>
                <a:spcPts val="0"/>
              </a:spcAft>
              <a:defRPr/>
            </a:pPr>
            <a:r>
              <a:rPr lang="ru-RU" dirty="0">
                <a:latin typeface="+mn-lt"/>
                <a:cs typeface="+mn-cs"/>
              </a:rPr>
              <a:t>2001 жылы 11 қыркүйекте АҚШ</a:t>
            </a:r>
            <a:r>
              <a:rPr lang="en-US" dirty="0">
                <a:latin typeface="+mn-lt"/>
                <a:cs typeface="+mn-cs"/>
              </a:rPr>
              <a:t>-</a:t>
            </a:r>
            <a:r>
              <a:rPr lang="ru-RU" dirty="0">
                <a:latin typeface="+mn-lt"/>
                <a:cs typeface="+mn-cs"/>
              </a:rPr>
              <a:t>да болған оқиғалардың ресми нұсқасы бойынша бірнеше террористік бригадалар жолаушылар әуе кемесімен қолға алған. Осыдан кейін олар ұрланған ұшақтарды Нью-Йорктегі Дүниежүзілік сауда орталығының және Вашингтондағы Пентагонға жіберді</a:t>
            </a:r>
            <a:r>
              <a:rPr lang="en-US" dirty="0">
                <a:latin typeface="+mn-lt"/>
                <a:cs typeface="+mn-cs"/>
              </a:rPr>
              <a:t>.</a:t>
            </a:r>
          </a:p>
          <a:p>
            <a:pPr algn="just" fontAlgn="auto">
              <a:spcBef>
                <a:spcPts val="0"/>
              </a:spcBef>
              <a:spcAft>
                <a:spcPts val="0"/>
              </a:spcAft>
              <a:defRPr/>
            </a:pPr>
            <a:r>
              <a:rPr lang="ru-RU" dirty="0">
                <a:latin typeface="+mn-lt"/>
                <a:cs typeface="+mn-cs"/>
              </a:rPr>
              <a:t>Оң жақта. Өрт сөндірілгеннен кейін түсірілген Пентагонның суреттері: ұшақтың сынықтары қайда? - Бұл сұрақты американдықтардың өздері қойып отыр</a:t>
            </a:r>
            <a:r>
              <a:rPr lang="en-US" dirty="0">
                <a:latin typeface="+mn-lt"/>
                <a:cs typeface="+mn-cs"/>
              </a:rPr>
              <a:t>.</a:t>
            </a:r>
          </a:p>
        </p:txBody>
      </p:sp>
      <p:sp>
        <p:nvSpPr>
          <p:cNvPr id="27651" name="TextBox 11"/>
          <p:cNvSpPr txBox="1">
            <a:spLocks noChangeArrowheads="1"/>
          </p:cNvSpPr>
          <p:nvPr/>
        </p:nvSpPr>
        <p:spPr bwMode="auto">
          <a:xfrm>
            <a:off x="2936876" y="5684838"/>
            <a:ext cx="6172200" cy="1200329"/>
          </a:xfrm>
          <a:prstGeom prst="rect">
            <a:avLst/>
          </a:prstGeom>
          <a:noFill/>
          <a:ln w="9525">
            <a:noFill/>
            <a:miter lim="800000"/>
            <a:headEnd/>
            <a:tailEnd/>
          </a:ln>
        </p:spPr>
        <p:txBody>
          <a:bodyPr wrap="square">
            <a:spAutoFit/>
          </a:bodyPr>
          <a:lstStyle/>
          <a:p>
            <a:r>
              <a:rPr lang="ru-RU" dirty="0">
                <a:solidFill>
                  <a:srgbClr val="0070C0"/>
                </a:solidFill>
                <a:latin typeface="Georgia" pitchFamily="18" charset="0"/>
              </a:rPr>
              <a:t>АҚШ-та шынымен не болды?</a:t>
            </a:r>
          </a:p>
          <a:p>
            <a:r>
              <a:rPr lang="ru-RU" dirty="0">
                <a:solidFill>
                  <a:srgbClr val="FF0000"/>
                </a:solidFill>
                <a:latin typeface="Georgia" pitchFamily="18" charset="0"/>
              </a:rPr>
              <a:t>Болашақ тарихшылар бұл оқиғаларды АҚШ архивтерінде және бұқаралық ақпарат құралдарында сақталатын ресми құжаттар негізінде қалай суреттейді?</a:t>
            </a:r>
          </a:p>
        </p:txBody>
      </p:sp>
      <p:pic>
        <p:nvPicPr>
          <p:cNvPr id="27652" name="Рисунок 2"/>
          <p:cNvPicPr>
            <a:picLocks noChangeAspect="1"/>
          </p:cNvPicPr>
          <p:nvPr/>
        </p:nvPicPr>
        <p:blipFill>
          <a:blip r:embed="rId2"/>
          <a:srcRect/>
          <a:stretch>
            <a:fillRect/>
          </a:stretch>
        </p:blipFill>
        <p:spPr bwMode="auto">
          <a:xfrm>
            <a:off x="2987824" y="908720"/>
            <a:ext cx="6121252" cy="4683154"/>
          </a:xfrm>
          <a:prstGeom prst="rect">
            <a:avLst/>
          </a:prstGeom>
          <a:noFill/>
          <a:ln w="9525">
            <a:noFill/>
            <a:miter lim="800000"/>
            <a:headEnd/>
            <a:tailEnd/>
          </a:ln>
        </p:spPr>
      </p:pic>
      <p:sp>
        <p:nvSpPr>
          <p:cNvPr id="27653" name="Номер слайда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60AED08-AA65-44C1-B8A2-F285E60BCF5C}" type="slidenum">
              <a:rPr lang="ru-RU">
                <a:cs typeface="Arial" charset="0"/>
              </a:rPr>
              <a:pPr fontAlgn="base">
                <a:spcBef>
                  <a:spcPct val="0"/>
                </a:spcBef>
                <a:spcAft>
                  <a:spcPct val="0"/>
                </a:spcAft>
              </a:pPr>
              <a:t>14</a:t>
            </a:fld>
            <a:endParaRPr lang="ru-RU">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604250" cy="798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br>
              <a:rPr lang="ru-RU" sz="2800" dirty="0">
                <a:solidFill>
                  <a:schemeClr val="bg1"/>
                </a:solidFill>
              </a:rPr>
            </a:br>
            <a:r>
              <a:rPr lang="ru-RU" sz="2800" dirty="0">
                <a:solidFill>
                  <a:schemeClr val="bg1"/>
                </a:solidFill>
                <a:latin typeface="Trebuchet MS" pitchFamily="34" charset="0"/>
              </a:rPr>
              <a:t>Бүгінгі тарихшылардың болашақ ұрпақтары үшін жалған фактология қалай жасалады</a:t>
            </a:r>
            <a:r>
              <a:rPr lang="ru-RU" sz="2800" dirty="0">
                <a:solidFill>
                  <a:schemeClr val="bg1"/>
                </a:solidFill>
                <a:latin typeface="+mj-lt"/>
              </a:rPr>
              <a:t> — 2: Брейвик?</a:t>
            </a:r>
            <a:br>
              <a:rPr lang="ru-RU" sz="2800" dirty="0">
                <a:solidFill>
                  <a:schemeClr val="bg1"/>
                </a:solidFill>
              </a:rPr>
            </a:br>
            <a:endParaRPr lang="ru-RU" sz="2800" dirty="0">
              <a:solidFill>
                <a:schemeClr val="bg1"/>
              </a:solidFill>
            </a:endParaRPr>
          </a:p>
        </p:txBody>
      </p:sp>
      <p:pic>
        <p:nvPicPr>
          <p:cNvPr id="28674" name="Рисунок 2"/>
          <p:cNvPicPr>
            <a:picLocks noChangeAspect="1"/>
          </p:cNvPicPr>
          <p:nvPr/>
        </p:nvPicPr>
        <p:blipFill>
          <a:blip r:embed="rId2"/>
          <a:srcRect/>
          <a:stretch>
            <a:fillRect/>
          </a:stretch>
        </p:blipFill>
        <p:spPr bwMode="auto">
          <a:xfrm>
            <a:off x="76200" y="836613"/>
            <a:ext cx="4279900" cy="2814637"/>
          </a:xfrm>
          <a:prstGeom prst="rect">
            <a:avLst/>
          </a:prstGeom>
          <a:noFill/>
          <a:ln w="9525">
            <a:noFill/>
            <a:miter lim="800000"/>
            <a:headEnd/>
            <a:tailEnd/>
          </a:ln>
        </p:spPr>
      </p:pic>
      <p:pic>
        <p:nvPicPr>
          <p:cNvPr id="28675" name="Рисунок 4"/>
          <p:cNvPicPr>
            <a:picLocks noChangeAspect="1"/>
          </p:cNvPicPr>
          <p:nvPr/>
        </p:nvPicPr>
        <p:blipFill>
          <a:blip r:embed="rId3"/>
          <a:srcRect/>
          <a:stretch>
            <a:fillRect/>
          </a:stretch>
        </p:blipFill>
        <p:spPr bwMode="auto">
          <a:xfrm>
            <a:off x="61913" y="3727450"/>
            <a:ext cx="4797425" cy="3014663"/>
          </a:xfrm>
          <a:prstGeom prst="rect">
            <a:avLst/>
          </a:prstGeom>
          <a:noFill/>
          <a:ln w="9525">
            <a:noFill/>
            <a:miter lim="800000"/>
            <a:headEnd/>
            <a:tailEnd/>
          </a:ln>
        </p:spPr>
      </p:pic>
      <p:pic>
        <p:nvPicPr>
          <p:cNvPr id="28676" name="Рисунок 5"/>
          <p:cNvPicPr>
            <a:picLocks noChangeAspect="1"/>
          </p:cNvPicPr>
          <p:nvPr/>
        </p:nvPicPr>
        <p:blipFill>
          <a:blip r:embed="rId4"/>
          <a:srcRect/>
          <a:stretch>
            <a:fillRect/>
          </a:stretch>
        </p:blipFill>
        <p:spPr bwMode="auto">
          <a:xfrm>
            <a:off x="4859338" y="836613"/>
            <a:ext cx="4233862" cy="2814637"/>
          </a:xfrm>
          <a:prstGeom prst="rect">
            <a:avLst/>
          </a:prstGeom>
          <a:noFill/>
          <a:ln w="9525">
            <a:noFill/>
            <a:miter lim="800000"/>
            <a:headEnd/>
            <a:tailEnd/>
          </a:ln>
        </p:spPr>
      </p:pic>
      <p:sp>
        <p:nvSpPr>
          <p:cNvPr id="28677" name="TextBox 6"/>
          <p:cNvSpPr txBox="1">
            <a:spLocks noChangeArrowheads="1"/>
          </p:cNvSpPr>
          <p:nvPr/>
        </p:nvSpPr>
        <p:spPr bwMode="auto">
          <a:xfrm>
            <a:off x="5651500" y="4005263"/>
            <a:ext cx="144463" cy="369887"/>
          </a:xfrm>
          <a:prstGeom prst="rect">
            <a:avLst/>
          </a:prstGeom>
          <a:noFill/>
          <a:ln w="9525">
            <a:noFill/>
            <a:miter lim="800000"/>
            <a:headEnd/>
            <a:tailEnd/>
          </a:ln>
        </p:spPr>
        <p:txBody>
          <a:bodyPr>
            <a:spAutoFit/>
          </a:bodyPr>
          <a:lstStyle/>
          <a:p>
            <a:endParaRPr lang="ru-RU">
              <a:latin typeface="Georgia" pitchFamily="18" charset="0"/>
            </a:endParaRPr>
          </a:p>
        </p:txBody>
      </p:sp>
      <p:sp>
        <p:nvSpPr>
          <p:cNvPr id="8" name="TextBox 7"/>
          <p:cNvSpPr txBox="1"/>
          <p:nvPr/>
        </p:nvSpPr>
        <p:spPr>
          <a:xfrm>
            <a:off x="4865689" y="3429000"/>
            <a:ext cx="4233862" cy="3416320"/>
          </a:xfrm>
          <a:prstGeom prst="rect">
            <a:avLst/>
          </a:prstGeom>
          <a:solidFill>
            <a:schemeClr val="bg1">
              <a:lumMod val="85000"/>
            </a:schemeClr>
          </a:solidFill>
        </p:spPr>
        <p:txBody>
          <a:bodyPr wrap="square">
            <a:spAutoFit/>
          </a:bodyPr>
          <a:lstStyle/>
          <a:p>
            <a:pPr algn="just"/>
            <a:r>
              <a:rPr lang="ru-RU" dirty="0">
                <a:latin typeface="Georgia" pitchFamily="18" charset="0"/>
              </a:rPr>
              <a:t>Жоғарғы суретте - Норвегияның Утоя (Утёйа) аралындағы су жиегіндегі және су жағасындағы мәйіттер. 2011 жылдың 22 шілдесіндегі ресми нұсқаға сәйкес, Утояда тек жалғыз тамплиер Андреас Брейвик 67 адамды өлтірді. </a:t>
            </a:r>
            <a:r>
              <a:rPr lang="ru-RU" dirty="0">
                <a:solidFill>
                  <a:srgbClr val="00B0F0"/>
                </a:solidFill>
                <a:latin typeface="Georgia" pitchFamily="18" charset="0"/>
              </a:rPr>
              <a:t>Бірақ көптеген қаза тапқандардың денелері Брейвик</a:t>
            </a:r>
            <a:r>
              <a:rPr lang="en-US" dirty="0">
                <a:solidFill>
                  <a:srgbClr val="00B0F0"/>
                </a:solidFill>
                <a:latin typeface="Georgia" pitchFamily="18" charset="0"/>
              </a:rPr>
              <a:t> </a:t>
            </a:r>
            <a:r>
              <a:rPr lang="ru-RU" dirty="0">
                <a:solidFill>
                  <a:srgbClr val="00B0F0"/>
                </a:solidFill>
                <a:latin typeface="Georgia" pitchFamily="18" charset="0"/>
              </a:rPr>
              <a:t>жүргенде</a:t>
            </a:r>
            <a:r>
              <a:rPr lang="en-US" dirty="0">
                <a:solidFill>
                  <a:srgbClr val="00B0F0"/>
                </a:solidFill>
                <a:latin typeface="Georgia" pitchFamily="18" charset="0"/>
              </a:rPr>
              <a:t> </a:t>
            </a:r>
            <a:r>
              <a:rPr lang="ru-RU" dirty="0">
                <a:solidFill>
                  <a:srgbClr val="00B0F0"/>
                </a:solidFill>
                <a:latin typeface="Georgia" pitchFamily="18" charset="0"/>
              </a:rPr>
              <a:t>көрінбейтін және атылмайтын жерлерде жатыр.</a:t>
            </a:r>
            <a:r>
              <a:rPr lang="ru-RU" dirty="0">
                <a:latin typeface="Georgia" pitchFamily="18" charset="0"/>
              </a:rPr>
              <a:t> </a:t>
            </a:r>
            <a:r>
              <a:rPr lang="ru-RU" dirty="0">
                <a:solidFill>
                  <a:srgbClr val="FF0000"/>
                </a:solidFill>
                <a:latin typeface="Georgia" pitchFamily="18" charset="0"/>
              </a:rPr>
              <a:t>Шынында не болды?</a:t>
            </a:r>
          </a:p>
        </p:txBody>
      </p:sp>
      <p:sp>
        <p:nvSpPr>
          <p:cNvPr id="28679" name="Номер слайда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CF10506-D4C9-4255-BC1E-A7ED46A0F651}" type="slidenum">
              <a:rPr lang="ru-RU">
                <a:cs typeface="Arial" charset="0"/>
              </a:rPr>
              <a:pPr fontAlgn="base">
                <a:spcBef>
                  <a:spcPct val="0"/>
                </a:spcBef>
                <a:spcAft>
                  <a:spcPct val="0"/>
                </a:spcAft>
              </a:pPr>
              <a:t>15</a:t>
            </a:fld>
            <a:endParaRPr lang="ru-RU">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604250" cy="798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br>
              <a:rPr lang="ru-RU" sz="2800" dirty="0">
                <a:solidFill>
                  <a:schemeClr val="bg1"/>
                </a:solidFill>
              </a:rPr>
            </a:br>
            <a:r>
              <a:rPr lang="ru-RU" sz="2400" dirty="0">
                <a:solidFill>
                  <a:schemeClr val="bg1"/>
                </a:solidFill>
                <a:latin typeface="+mj-lt"/>
              </a:rPr>
              <a:t>Болған уақиға мен қазіргі қалай сипаттай аласыз? - Сипаттамалық категориялардың жиынтығы негізінде </a:t>
            </a:r>
            <a:br>
              <a:rPr lang="en-US" sz="2400" dirty="0">
                <a:solidFill>
                  <a:schemeClr val="bg1"/>
                </a:solidFill>
                <a:latin typeface="+mj-lt"/>
              </a:rPr>
            </a:br>
            <a:endParaRPr lang="ru-RU" sz="2400" dirty="0">
              <a:solidFill>
                <a:schemeClr val="bg1"/>
              </a:solidFill>
            </a:endParaRPr>
          </a:p>
        </p:txBody>
      </p:sp>
      <p:sp>
        <p:nvSpPr>
          <p:cNvPr id="29698" name="TextBox 6"/>
          <p:cNvSpPr txBox="1">
            <a:spLocks noChangeArrowheads="1"/>
          </p:cNvSpPr>
          <p:nvPr/>
        </p:nvSpPr>
        <p:spPr bwMode="auto">
          <a:xfrm>
            <a:off x="5651500" y="4005263"/>
            <a:ext cx="144463" cy="369887"/>
          </a:xfrm>
          <a:prstGeom prst="rect">
            <a:avLst/>
          </a:prstGeom>
          <a:noFill/>
          <a:ln w="9525">
            <a:noFill/>
            <a:miter lim="800000"/>
            <a:headEnd/>
            <a:tailEnd/>
          </a:ln>
        </p:spPr>
        <p:txBody>
          <a:bodyPr>
            <a:spAutoFit/>
          </a:bodyPr>
          <a:lstStyle/>
          <a:p>
            <a:endParaRPr lang="ru-RU">
              <a:latin typeface="Georgia" pitchFamily="18" charset="0"/>
            </a:endParaRPr>
          </a:p>
        </p:txBody>
      </p:sp>
      <p:sp>
        <p:nvSpPr>
          <p:cNvPr id="9" name="TextBox 8"/>
          <p:cNvSpPr txBox="1"/>
          <p:nvPr/>
        </p:nvSpPr>
        <p:spPr>
          <a:xfrm>
            <a:off x="0" y="1052736"/>
            <a:ext cx="9144000" cy="5586145"/>
          </a:xfrm>
          <a:prstGeom prst="rect">
            <a:avLst/>
          </a:prstGeom>
          <a:solidFill>
            <a:schemeClr val="bg1">
              <a:lumMod val="85000"/>
            </a:schemeClr>
          </a:solidFill>
        </p:spPr>
        <p:txBody>
          <a:bodyPr>
            <a:spAutoFit/>
          </a:bodyPr>
          <a:lstStyle/>
          <a:p>
            <a:pPr marL="285750" indent="-285750" hangingPunct="0">
              <a:buFont typeface="Arial" charset="0"/>
              <a:buChar char="•"/>
            </a:pPr>
            <a:r>
              <a:rPr lang="ru-RU" sz="1700" b="1" dirty="0">
                <a:latin typeface="Georgia" pitchFamily="18" charset="0"/>
              </a:rPr>
              <a:t>көріксіз халық-жұрт және «жеке тұлғаға» дәлдігімен </a:t>
            </a:r>
            <a:r>
              <a:rPr lang="ru-RU" sz="1700" dirty="0">
                <a:latin typeface="Georgia" pitchFamily="18" charset="0"/>
              </a:rPr>
              <a:t>- көшбасшының, данышпанның тұлғасы, ұлы және ақылды, немесе төмен және әдепсіз. Мұның бәрі қоғам өмірін ұйымдастырудың қай тұжырымдамасының (қоғамдық-саяси ұғым) позициясына байланысты </a:t>
            </a:r>
            <a:r>
              <a:rPr lang="ru-RU" sz="1700" b="1" dirty="0">
                <a:latin typeface="Georgia" pitchFamily="18" charset="0"/>
              </a:rPr>
              <a:t>(неғұрлым күрделі нұсқада лидердің жеке басына - көшбасшының серіктестері, оның дұшпандары және жау серіктері - басқа адамдар қосылады)</a:t>
            </a:r>
            <a:r>
              <a:rPr lang="en-US" sz="1700" b="1" dirty="0">
                <a:latin typeface="Georgia" pitchFamily="18" charset="0"/>
              </a:rPr>
              <a:t>;</a:t>
            </a:r>
            <a:r>
              <a:rPr lang="en-US" sz="1700" dirty="0">
                <a:latin typeface="Georgia" pitchFamily="18" charset="0"/>
              </a:rPr>
              <a:t> </a:t>
            </a:r>
          </a:p>
          <a:p>
            <a:pPr marL="285750" indent="-285750" hangingPunct="0">
              <a:buFont typeface="Arial" charset="0"/>
              <a:buChar char="•"/>
            </a:pPr>
            <a:r>
              <a:rPr lang="ru-RU" sz="1700" b="1" dirty="0">
                <a:latin typeface="Georgia" pitchFamily="18" charset="0"/>
              </a:rPr>
              <a:t>белгілі бір әлеуметтік топтарға дәлдігімен;</a:t>
            </a:r>
          </a:p>
          <a:p>
            <a:pPr marL="285750" indent="-285750" hangingPunct="0">
              <a:buFont typeface="Arial" charset="0"/>
              <a:buChar char="•"/>
            </a:pPr>
            <a:r>
              <a:rPr lang="ru-RU" sz="1700" b="1" dirty="0">
                <a:latin typeface="Georgia" pitchFamily="18" charset="0"/>
              </a:rPr>
              <a:t>шіркеу ордендің немесе саяси партияның тәртібі дәлдігімен;</a:t>
            </a:r>
          </a:p>
          <a:p>
            <a:pPr marL="285750" indent="-285750" hangingPunct="0">
              <a:buFont typeface="Arial" charset="0"/>
              <a:buChar char="•"/>
            </a:pPr>
            <a:r>
              <a:rPr lang="ru-RU" sz="1700" b="1" dirty="0">
                <a:latin typeface="Georgia" pitchFamily="18" charset="0"/>
              </a:rPr>
              <a:t>жаһандық қастандыққа дәлдігімен</a:t>
            </a:r>
            <a:r>
              <a:rPr lang="ru-RU" sz="1700" dirty="0">
                <a:latin typeface="Georgia" pitchFamily="18" charset="0"/>
              </a:rPr>
              <a:t> (мысалы, көптеген рим папалар ұрпақтары, орыс императорлары, коммунизм, фашизм, анархизм, гомосексуализм және т.б.);</a:t>
            </a:r>
            <a:endParaRPr lang="en-US" sz="1700" dirty="0">
              <a:latin typeface="Georgia" pitchFamily="18" charset="0"/>
            </a:endParaRPr>
          </a:p>
          <a:p>
            <a:pPr marL="285750" indent="-285750" hangingPunct="0">
              <a:buFont typeface="Arial" charset="0"/>
              <a:buChar char="•"/>
            </a:pPr>
            <a:r>
              <a:rPr lang="ru-RU" sz="1700" b="1" dirty="0">
                <a:latin typeface="Georgia" pitchFamily="18" charset="0"/>
              </a:rPr>
              <a:t>ішкі «қастандықтағы қастандықтарға» дейін дәл</a:t>
            </a:r>
            <a:r>
              <a:rPr lang="ru-RU" sz="1700" dirty="0">
                <a:latin typeface="Georgia" pitchFamily="18" charset="0"/>
              </a:rPr>
              <a:t>, құпияның төменгі деңгейіндегі қастандықтар үстемдік ететін қастандықтар (мысалы, еуроамерикалық аймақтық өркениеттегі масондық)</a:t>
            </a:r>
            <a:endParaRPr lang="en-US" sz="1700" dirty="0">
              <a:latin typeface="Georgia" pitchFamily="18" charset="0"/>
            </a:endParaRPr>
          </a:p>
          <a:p>
            <a:pPr marL="285750" indent="-285750" hangingPunct="0">
              <a:buFont typeface="Arial" charset="0"/>
              <a:buChar char="•"/>
            </a:pPr>
            <a:r>
              <a:rPr lang="ru-RU" sz="1700" b="1" dirty="0">
                <a:latin typeface="Georgia" pitchFamily="18" charset="0"/>
              </a:rPr>
              <a:t>«</a:t>
            </a:r>
            <a:r>
              <a:rPr lang="ru-RU" sz="1700" b="1" i="1" dirty="0">
                <a:latin typeface="Georgia" pitchFamily="18" charset="0"/>
              </a:rPr>
              <a:t>ой тресі</a:t>
            </a:r>
            <a:r>
              <a:rPr lang="ru-RU" sz="1700" b="1" dirty="0">
                <a:latin typeface="Georgia" pitchFamily="18" charset="0"/>
              </a:rPr>
              <a:t>» дәлдігімен, </a:t>
            </a:r>
            <a:r>
              <a:rPr lang="ru-RU" sz="1700" b="1" i="1" dirty="0">
                <a:latin typeface="Georgia" pitchFamily="18" charset="0"/>
              </a:rPr>
              <a:t>көп қабатты қыршындардың ішіндегі ең тереңі;</a:t>
            </a:r>
            <a:endParaRPr lang="ru-RU" sz="1700" dirty="0">
              <a:latin typeface="Georgia" pitchFamily="18" charset="0"/>
            </a:endParaRPr>
          </a:p>
          <a:p>
            <a:pPr marL="285750" indent="-285750" hangingPunct="0">
              <a:buFont typeface="Arial" charset="0"/>
              <a:buChar char="•"/>
            </a:pPr>
            <a:r>
              <a:rPr lang="ru-RU" sz="1700" b="1" dirty="0">
                <a:latin typeface="Georgia" pitchFamily="18" charset="0"/>
              </a:rPr>
              <a:t>жер бетіндегі адамзаттың жерден тыс өркениеттермен, шайтан иерархиясы және Құдай Патшалығы - Жаратушы және Құдіретті (Құдайдың жолымен) қарым-қатынасына дәлдігімен</a:t>
            </a:r>
            <a:r>
              <a:rPr lang="en-US" sz="1700" b="1" dirty="0">
                <a:latin typeface="Georgia" pitchFamily="18" charset="0"/>
              </a:rPr>
              <a:t>.</a:t>
            </a:r>
            <a:endParaRPr lang="ru-RU" sz="1700" b="1" dirty="0">
              <a:latin typeface="Georgia" pitchFamily="18" charset="0"/>
            </a:endParaRPr>
          </a:p>
          <a:p>
            <a:pPr marL="285750" indent="-285750" algn="just" hangingPunct="0"/>
            <a:r>
              <a:rPr lang="en-US" sz="1700" b="1" dirty="0">
                <a:solidFill>
                  <a:srgbClr val="FF0000"/>
                </a:solidFill>
                <a:latin typeface="Georgia" pitchFamily="18" charset="0"/>
              </a:rPr>
              <a:t>     </a:t>
            </a:r>
          </a:p>
          <a:p>
            <a:pPr marL="285750" indent="-285750" algn="just" hangingPunct="0"/>
            <a:r>
              <a:rPr lang="en-US" sz="1700" b="1" dirty="0">
                <a:solidFill>
                  <a:srgbClr val="FF0000"/>
                </a:solidFill>
                <a:latin typeface="Georgia" pitchFamily="18" charset="0"/>
              </a:rPr>
              <a:t>     </a:t>
            </a:r>
            <a:r>
              <a:rPr lang="ru-RU" sz="1700" b="1" dirty="0">
                <a:solidFill>
                  <a:srgbClr val="FF0000"/>
                </a:solidFill>
                <a:latin typeface="Georgia" pitchFamily="18" charset="0"/>
              </a:rPr>
              <a:t>Сипаттамалық категориялардың ең толық жиынтығын анықтаған кезде де, мұндай сипаттама тарихшылардың қателіктері мен олардың өтіріктері себебінен сенімсіз болуы мүмкін.</a:t>
            </a:r>
            <a:endParaRPr lang="en-US" sz="1700" b="1" dirty="0">
              <a:solidFill>
                <a:srgbClr val="FF0000"/>
              </a:solidFill>
              <a:latin typeface="Georgia" pitchFamily="18" charset="0"/>
            </a:endParaRPr>
          </a:p>
        </p:txBody>
      </p:sp>
      <p:sp>
        <p:nvSpPr>
          <p:cNvPr id="29700"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121B0D4-CADA-4D83-B3B2-64A29217C91B}" type="slidenum">
              <a:rPr lang="ru-RU">
                <a:cs typeface="Arial" charset="0"/>
              </a:rPr>
              <a:pPr fontAlgn="base">
                <a:spcBef>
                  <a:spcPct val="0"/>
                </a:spcBef>
                <a:spcAft>
                  <a:spcPct val="0"/>
                </a:spcAft>
              </a:pPr>
              <a:t>16</a:t>
            </a:fld>
            <a:endParaRPr lang="ru-RU">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604250" cy="6858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800" dirty="0">
                <a:solidFill>
                  <a:schemeClr val="bg1"/>
                </a:solidFill>
                <a:latin typeface="+mj-lt"/>
              </a:rPr>
              <a:t>Тарих ғылымы не үшін керек?</a:t>
            </a:r>
            <a:endParaRPr lang="ru-RU" sz="2800" dirty="0">
              <a:solidFill>
                <a:schemeClr val="bg1"/>
              </a:solidFill>
            </a:endParaRPr>
          </a:p>
        </p:txBody>
      </p:sp>
      <p:sp>
        <p:nvSpPr>
          <p:cNvPr id="30722" name="TextBox 6"/>
          <p:cNvSpPr txBox="1">
            <a:spLocks noChangeArrowheads="1"/>
          </p:cNvSpPr>
          <p:nvPr/>
        </p:nvSpPr>
        <p:spPr bwMode="auto">
          <a:xfrm>
            <a:off x="5651500" y="4005263"/>
            <a:ext cx="144463" cy="369887"/>
          </a:xfrm>
          <a:prstGeom prst="rect">
            <a:avLst/>
          </a:prstGeom>
          <a:noFill/>
          <a:ln w="9525">
            <a:noFill/>
            <a:miter lim="800000"/>
            <a:headEnd/>
            <a:tailEnd/>
          </a:ln>
        </p:spPr>
        <p:txBody>
          <a:bodyPr>
            <a:spAutoFit/>
          </a:bodyPr>
          <a:lstStyle/>
          <a:p>
            <a:endParaRPr lang="ru-RU">
              <a:latin typeface="Georgia" pitchFamily="18" charset="0"/>
            </a:endParaRPr>
          </a:p>
        </p:txBody>
      </p:sp>
      <p:sp>
        <p:nvSpPr>
          <p:cNvPr id="9" name="TextBox 8"/>
          <p:cNvSpPr txBox="1"/>
          <p:nvPr/>
        </p:nvSpPr>
        <p:spPr>
          <a:xfrm>
            <a:off x="0" y="836613"/>
            <a:ext cx="9144000" cy="923925"/>
          </a:xfrm>
          <a:prstGeom prst="rect">
            <a:avLst/>
          </a:prstGeom>
          <a:noFill/>
        </p:spPr>
        <p:txBody>
          <a:bodyPr>
            <a:spAutoFit/>
          </a:bodyPr>
          <a:lstStyle/>
          <a:p>
            <a:pPr marL="285750" indent="-285750" fontAlgn="auto" hangingPunct="0">
              <a:spcBef>
                <a:spcPts val="0"/>
              </a:spcBef>
              <a:spcAft>
                <a:spcPts val="0"/>
              </a:spcAft>
              <a:buFont typeface="Arial" panose="020B0604020202020204" pitchFamily="34" charset="0"/>
              <a:buChar char="•"/>
              <a:defRPr/>
            </a:pPr>
            <a:endParaRPr lang="ru-RU" dirty="0">
              <a:latin typeface="+mn-lt"/>
              <a:cs typeface="+mn-cs"/>
            </a:endParaRPr>
          </a:p>
          <a:p>
            <a:pPr marL="285750" indent="-285750" fontAlgn="auto" hangingPunct="0">
              <a:spcBef>
                <a:spcPts val="0"/>
              </a:spcBef>
              <a:spcAft>
                <a:spcPts val="0"/>
              </a:spcAft>
              <a:buFont typeface="Arial" panose="020B0604020202020204" pitchFamily="34" charset="0"/>
              <a:buChar char="•"/>
              <a:defRPr/>
            </a:pPr>
            <a:endParaRPr lang="ru-RU" dirty="0">
              <a:latin typeface="+mn-lt"/>
              <a:cs typeface="+mn-cs"/>
            </a:endParaRPr>
          </a:p>
          <a:p>
            <a:pPr fontAlgn="auto">
              <a:spcBef>
                <a:spcPts val="0"/>
              </a:spcBef>
              <a:spcAft>
                <a:spcPts val="0"/>
              </a:spcAft>
              <a:defRPr/>
            </a:pPr>
            <a:endParaRPr lang="ru-RU" dirty="0">
              <a:latin typeface="+mn-lt"/>
              <a:cs typeface="+mn-cs"/>
            </a:endParaRPr>
          </a:p>
        </p:txBody>
      </p:sp>
      <p:sp>
        <p:nvSpPr>
          <p:cNvPr id="6" name="TextBox 5"/>
          <p:cNvSpPr txBox="1"/>
          <p:nvPr/>
        </p:nvSpPr>
        <p:spPr>
          <a:xfrm>
            <a:off x="0" y="692696"/>
            <a:ext cx="9144000" cy="6109365"/>
          </a:xfrm>
          <a:prstGeom prst="rect">
            <a:avLst/>
          </a:prstGeom>
          <a:solidFill>
            <a:schemeClr val="bg1">
              <a:lumMod val="85000"/>
            </a:schemeClr>
          </a:solidFill>
        </p:spPr>
        <p:txBody>
          <a:bodyPr>
            <a:spAutoFit/>
          </a:bodyPr>
          <a:lstStyle/>
          <a:p>
            <a:pPr marL="285750" indent="-285750" hangingPunct="0">
              <a:buFont typeface="Arial" charset="0"/>
              <a:buChar char="•"/>
            </a:pPr>
            <a:r>
              <a:rPr lang="ru-RU" sz="1700" i="1" dirty="0">
                <a:latin typeface="Georgia" pitchFamily="18" charset="0"/>
              </a:rPr>
              <a:t>«Тарихтың жеке ғылым ретіндегі мазмұны, ғылыми білімнің арнайы тармағы - бұл </a:t>
            </a:r>
            <a:r>
              <a:rPr lang="ru-RU" sz="1700" b="1" i="1" dirty="0">
                <a:latin typeface="Georgia" pitchFamily="18" charset="0"/>
              </a:rPr>
              <a:t>тарихи процесс</a:t>
            </a:r>
            <a:r>
              <a:rPr lang="ru-RU" sz="1700" i="1" dirty="0">
                <a:latin typeface="Georgia" pitchFamily="18" charset="0"/>
              </a:rPr>
              <a:t>, яғни адам қоғамының барысы, шарттары мен жетістіктері, немесе оның дамуы мен нәтижелеріндегі адамзат өмірі»</a:t>
            </a:r>
            <a:r>
              <a:rPr lang="en-US" sz="1700" i="1" dirty="0">
                <a:latin typeface="Georgia" pitchFamily="18" charset="0"/>
              </a:rPr>
              <a:t> </a:t>
            </a:r>
            <a:r>
              <a:rPr lang="ru-RU" sz="1700" i="1" dirty="0">
                <a:latin typeface="Georgia" pitchFamily="18" charset="0"/>
              </a:rPr>
              <a:t>(В.О. Ключевский)</a:t>
            </a:r>
            <a:endParaRPr lang="ru-RU" sz="1700" dirty="0">
              <a:latin typeface="Georgia" pitchFamily="18" charset="0"/>
            </a:endParaRPr>
          </a:p>
          <a:p>
            <a:pPr marL="285750" indent="-285750" hangingPunct="0">
              <a:buFont typeface="Arial" charset="0"/>
              <a:buChar char="•"/>
            </a:pPr>
            <a:r>
              <a:rPr lang="ru-RU" sz="1700" dirty="0">
                <a:latin typeface="Georgia" pitchFamily="18" charset="0"/>
              </a:rPr>
              <a:t>Тарих алгоритмдік - яғни ондағы </a:t>
            </a:r>
            <a:r>
              <a:rPr lang="ru-RU" sz="1700" b="1" dirty="0">
                <a:latin typeface="Georgia" pitchFamily="18" charset="0"/>
              </a:rPr>
              <a:t>барлық</a:t>
            </a:r>
            <a:r>
              <a:rPr lang="ru-RU" sz="1700" dirty="0">
                <a:latin typeface="Georgia" pitchFamily="18" charset="0"/>
              </a:rPr>
              <a:t> нәрсе </a:t>
            </a:r>
            <a:r>
              <a:rPr lang="ru-RU" sz="1700" b="1" dirty="0">
                <a:latin typeface="Georgia" pitchFamily="18" charset="0"/>
              </a:rPr>
              <a:t>объективті түрде анықталған </a:t>
            </a:r>
            <a:r>
              <a:rPr lang="ru-RU" sz="1700" dirty="0">
                <a:latin typeface="Georgia" pitchFamily="18" charset="0"/>
              </a:rPr>
              <a:t>және себеп-салдарлық байланысты.</a:t>
            </a:r>
          </a:p>
          <a:p>
            <a:pPr marL="285750" indent="-285750" hangingPunct="0">
              <a:buFont typeface="Arial" charset="0"/>
              <a:buChar char="•"/>
            </a:pPr>
            <a:r>
              <a:rPr lang="ru-RU" sz="1700" dirty="0">
                <a:latin typeface="Georgia" pitchFamily="18" charset="0"/>
              </a:rPr>
              <a:t>Тарихтың алгоритмдігі көпқырлы мүмкіндік ретінде, бірақ ол оқиғалардың хронологиялық тізбектілігінде ерекше көрінеді: хронологияға байланған фактілер оқиғалардың алгоритмдік бағытын көрсетеді.</a:t>
            </a:r>
          </a:p>
          <a:p>
            <a:pPr marL="285750" indent="-285750" hangingPunct="0">
              <a:buFont typeface="Arial" charset="0"/>
              <a:buChar char="•"/>
            </a:pPr>
            <a:r>
              <a:rPr lang="ru-RU" sz="1700" i="1" dirty="0">
                <a:latin typeface="Georgia" pitchFamily="18" charset="0"/>
              </a:rPr>
              <a:t>«Тарихи құбылыстардың заңдылығы олардың руханиятына кері пропорционалды» (В.О. Ключевский). Яғни </a:t>
            </a:r>
            <a:r>
              <a:rPr lang="ru-RU" sz="1700" i="1" dirty="0">
                <a:solidFill>
                  <a:srgbClr val="FF0000"/>
                </a:solidFill>
                <a:latin typeface="Georgia" pitchFamily="18" charset="0"/>
              </a:rPr>
              <a:t>сол руханиятпен (және сәйкесінше сол алгоритммен) болашақ автоматтық түрде қалыптасады.</a:t>
            </a:r>
            <a:endParaRPr lang="ru-RU" sz="1700" dirty="0">
              <a:solidFill>
                <a:srgbClr val="FF0000"/>
              </a:solidFill>
              <a:latin typeface="Georgia" pitchFamily="18" charset="0"/>
            </a:endParaRPr>
          </a:p>
          <a:p>
            <a:pPr marL="285750" indent="-285750" hangingPunct="0">
              <a:buFont typeface="Arial" charset="0"/>
              <a:buChar char="•"/>
            </a:pPr>
            <a:r>
              <a:rPr lang="ru-RU" sz="1700" dirty="0">
                <a:latin typeface="Georgia" pitchFamily="18" charset="0"/>
              </a:rPr>
              <a:t>«Руханият» терминде жасырынған: 1) зерттеліп жатқан дәуірдегі қоғамды құрайтын барлық адамдардың моральдық сипаты, 2) зерттеліп жатқан дәуірдегі қоғамды құрайтын барлық адамдардың қоғамның психодинамикасында көрініс табатын шығармашылық әлеуеті - әркімнің өмірі бағынатын ноосфералық процесс</a:t>
            </a:r>
            <a:r>
              <a:rPr lang="en-US" sz="1700" dirty="0">
                <a:latin typeface="Georgia" pitchFamily="18" charset="0"/>
              </a:rPr>
              <a:t>.</a:t>
            </a:r>
            <a:endParaRPr lang="ru-RU" sz="1700" dirty="0">
              <a:latin typeface="Georgia" pitchFamily="18" charset="0"/>
            </a:endParaRPr>
          </a:p>
          <a:p>
            <a:pPr marL="285750" indent="-285750" hangingPunct="0">
              <a:buFont typeface="Arial" charset="0"/>
              <a:buChar char="•"/>
            </a:pPr>
            <a:r>
              <a:rPr lang="ru-RU" sz="1700" i="1" dirty="0">
                <a:latin typeface="Georgia" pitchFamily="18" charset="0"/>
              </a:rPr>
              <a:t>«Бұл құбылыстардың бәрі нені білдіреді? Бұл хаостың мәні неде? Бұл тарихи зерттеудің міндеті. Біз қараңғыда қармалап бара алмаймыз. Біз жеке және танымал өмірімізді басқаратын күшті білуіміз керек» (В.О. Ключевский)</a:t>
            </a:r>
            <a:endParaRPr lang="en-US" sz="1700" i="1" dirty="0">
              <a:latin typeface="Georgia" pitchFamily="18" charset="0"/>
            </a:endParaRPr>
          </a:p>
          <a:p>
            <a:pPr marL="285750" indent="-285750" hangingPunct="0">
              <a:buFont typeface="Arial" charset="0"/>
              <a:buChar char="•"/>
            </a:pPr>
            <a:r>
              <a:rPr lang="ru-RU" sz="1700" i="1" dirty="0">
                <a:latin typeface="Georgia" pitchFamily="18" charset="0"/>
              </a:rPr>
              <a:t>«Өткен уақыт өткеннен емес, белгілі болу керек, бірақ кеткеннен кейін оның салдарын жою мүмкін болмады» (В.О. Ключевский).</a:t>
            </a:r>
          </a:p>
          <a:p>
            <a:pPr marL="285750" indent="-285750" hangingPunct="0">
              <a:buFont typeface="Arial" charset="0"/>
              <a:buChar char="•"/>
            </a:pPr>
            <a:r>
              <a:rPr lang="ru-RU" sz="1700" i="1" dirty="0">
                <a:solidFill>
                  <a:srgbClr val="FF0000"/>
                </a:solidFill>
                <a:latin typeface="Georgia" pitchFamily="18" charset="0"/>
              </a:rPr>
              <a:t>Қазіргі уақыт - мағыналы әрекеттер өткеннің салдарын біле отырып, сөзсіз болашақты автоматты түрде өзгерте алатын уақыт.</a:t>
            </a:r>
            <a:endParaRPr lang="ru-RU" sz="1700" dirty="0">
              <a:solidFill>
                <a:srgbClr val="FF0000"/>
              </a:solidFill>
              <a:latin typeface="Georgia" pitchFamily="18" charset="0"/>
            </a:endParaRPr>
          </a:p>
        </p:txBody>
      </p:sp>
      <p:sp>
        <p:nvSpPr>
          <p:cNvPr id="30725"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483BCEC-364C-4C0D-BC8D-BBFC7C8BC2DA}" type="slidenum">
              <a:rPr lang="ru-RU">
                <a:cs typeface="Arial" charset="0"/>
              </a:rPr>
              <a:pPr fontAlgn="base">
                <a:spcBef>
                  <a:spcPct val="0"/>
                </a:spcBef>
                <a:spcAft>
                  <a:spcPct val="0"/>
                </a:spcAft>
              </a:pPr>
              <a:t>17</a:t>
            </a:fld>
            <a:endParaRPr lang="ru-RU">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604250" cy="39846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800" dirty="0">
                <a:solidFill>
                  <a:schemeClr val="bg1"/>
                </a:solidFill>
                <a:latin typeface="+mj-lt"/>
              </a:rPr>
              <a:t>Неліктен тарих ғылымы қолынан іс келмейтін?</a:t>
            </a:r>
            <a:endParaRPr lang="ru-RU" sz="2800" dirty="0">
              <a:solidFill>
                <a:schemeClr val="bg1"/>
              </a:solidFill>
            </a:endParaRPr>
          </a:p>
        </p:txBody>
      </p:sp>
      <p:sp>
        <p:nvSpPr>
          <p:cNvPr id="31746" name="TextBox 6"/>
          <p:cNvSpPr txBox="1">
            <a:spLocks noChangeArrowheads="1"/>
          </p:cNvSpPr>
          <p:nvPr/>
        </p:nvSpPr>
        <p:spPr bwMode="auto">
          <a:xfrm>
            <a:off x="5651500" y="4005263"/>
            <a:ext cx="144463" cy="369887"/>
          </a:xfrm>
          <a:prstGeom prst="rect">
            <a:avLst/>
          </a:prstGeom>
          <a:noFill/>
          <a:ln w="9525">
            <a:noFill/>
            <a:miter lim="800000"/>
            <a:headEnd/>
            <a:tailEnd/>
          </a:ln>
        </p:spPr>
        <p:txBody>
          <a:bodyPr>
            <a:spAutoFit/>
          </a:bodyPr>
          <a:lstStyle/>
          <a:p>
            <a:endParaRPr lang="ru-RU">
              <a:latin typeface="Georgia" pitchFamily="18" charset="0"/>
            </a:endParaRPr>
          </a:p>
        </p:txBody>
      </p:sp>
      <p:sp>
        <p:nvSpPr>
          <p:cNvPr id="9" name="TextBox 8"/>
          <p:cNvSpPr txBox="1"/>
          <p:nvPr/>
        </p:nvSpPr>
        <p:spPr>
          <a:xfrm>
            <a:off x="0" y="836613"/>
            <a:ext cx="9144000" cy="923925"/>
          </a:xfrm>
          <a:prstGeom prst="rect">
            <a:avLst/>
          </a:prstGeom>
          <a:noFill/>
        </p:spPr>
        <p:txBody>
          <a:bodyPr>
            <a:spAutoFit/>
          </a:bodyPr>
          <a:lstStyle/>
          <a:p>
            <a:pPr marL="285750" indent="-285750" fontAlgn="auto" hangingPunct="0">
              <a:spcBef>
                <a:spcPts val="0"/>
              </a:spcBef>
              <a:spcAft>
                <a:spcPts val="0"/>
              </a:spcAft>
              <a:buFont typeface="Arial" panose="020B0604020202020204" pitchFamily="34" charset="0"/>
              <a:buChar char="•"/>
              <a:defRPr/>
            </a:pPr>
            <a:endParaRPr lang="ru-RU" dirty="0">
              <a:latin typeface="+mn-lt"/>
              <a:cs typeface="+mn-cs"/>
            </a:endParaRPr>
          </a:p>
          <a:p>
            <a:pPr marL="285750" indent="-285750" fontAlgn="auto" hangingPunct="0">
              <a:spcBef>
                <a:spcPts val="0"/>
              </a:spcBef>
              <a:spcAft>
                <a:spcPts val="0"/>
              </a:spcAft>
              <a:buFont typeface="Arial" panose="020B0604020202020204" pitchFamily="34" charset="0"/>
              <a:buChar char="•"/>
              <a:defRPr/>
            </a:pPr>
            <a:endParaRPr lang="ru-RU" dirty="0">
              <a:latin typeface="+mn-lt"/>
              <a:cs typeface="+mn-cs"/>
            </a:endParaRPr>
          </a:p>
          <a:p>
            <a:pPr fontAlgn="auto">
              <a:spcBef>
                <a:spcPts val="0"/>
              </a:spcBef>
              <a:spcAft>
                <a:spcPts val="0"/>
              </a:spcAft>
              <a:defRPr/>
            </a:pPr>
            <a:endParaRPr lang="ru-RU" dirty="0">
              <a:latin typeface="+mn-lt"/>
              <a:cs typeface="+mn-cs"/>
            </a:endParaRPr>
          </a:p>
        </p:txBody>
      </p:sp>
      <p:pic>
        <p:nvPicPr>
          <p:cNvPr id="31748" name="Рисунок 7"/>
          <p:cNvPicPr>
            <a:picLocks noChangeAspect="1"/>
          </p:cNvPicPr>
          <p:nvPr/>
        </p:nvPicPr>
        <p:blipFill>
          <a:blip r:embed="rId2"/>
          <a:srcRect/>
          <a:stretch>
            <a:fillRect/>
          </a:stretch>
        </p:blipFill>
        <p:spPr bwMode="auto">
          <a:xfrm>
            <a:off x="1187450" y="2159000"/>
            <a:ext cx="7921625" cy="4249738"/>
          </a:xfrm>
          <a:prstGeom prst="rect">
            <a:avLst/>
          </a:prstGeom>
          <a:noFill/>
          <a:ln w="9525">
            <a:noFill/>
            <a:miter lim="800000"/>
            <a:headEnd/>
            <a:tailEnd/>
          </a:ln>
        </p:spPr>
      </p:pic>
      <p:sp>
        <p:nvSpPr>
          <p:cNvPr id="6" name="TextBox 5"/>
          <p:cNvSpPr txBox="1"/>
          <p:nvPr/>
        </p:nvSpPr>
        <p:spPr>
          <a:xfrm>
            <a:off x="0" y="404813"/>
            <a:ext cx="9144000" cy="1569660"/>
          </a:xfrm>
          <a:prstGeom prst="rect">
            <a:avLst/>
          </a:prstGeom>
          <a:solidFill>
            <a:schemeClr val="bg1">
              <a:lumMod val="85000"/>
            </a:schemeClr>
          </a:solidFill>
        </p:spPr>
        <p:txBody>
          <a:bodyPr>
            <a:spAutoFit/>
          </a:bodyPr>
          <a:lstStyle/>
          <a:p>
            <a:pPr fontAlgn="auto" hangingPunct="0">
              <a:spcBef>
                <a:spcPts val="0"/>
              </a:spcBef>
              <a:spcAft>
                <a:spcPts val="0"/>
              </a:spcAft>
              <a:defRPr/>
            </a:pPr>
            <a:r>
              <a:rPr lang="ru-RU" sz="1600" dirty="0">
                <a:latin typeface="+mn-lt"/>
                <a:cs typeface="+mn-cs"/>
              </a:rPr>
              <a:t>Тарихты түсіну үшін, табиғаттың негізінде жатқан физика мен химия заңдарынан басқа, адамдардың өмірін, мәдени ерекшелігі бар қоғамдар мен тұтастай адамзат өмірін реттейтін объективті заңдарды білу қажет.</a:t>
            </a:r>
          </a:p>
          <a:p>
            <a:pPr fontAlgn="auto" hangingPunct="0">
              <a:spcBef>
                <a:spcPts val="0"/>
              </a:spcBef>
              <a:spcAft>
                <a:spcPts val="0"/>
              </a:spcAft>
              <a:defRPr/>
            </a:pPr>
            <a:r>
              <a:rPr lang="ru-RU" sz="1600" dirty="0">
                <a:latin typeface="+mn-lt"/>
                <a:cs typeface="+mn-cs"/>
              </a:rPr>
              <a:t>Бірақ тарихшылар мұны білмейді, сондықтан сирек кездесетіндер өткенді ашып, оны барабар сипаттай алады.</a:t>
            </a:r>
          </a:p>
          <a:p>
            <a:pPr fontAlgn="auto" hangingPunct="0">
              <a:spcBef>
                <a:spcPts val="0"/>
              </a:spcBef>
              <a:spcAft>
                <a:spcPts val="0"/>
              </a:spcAft>
              <a:defRPr/>
            </a:pPr>
            <a:r>
              <a:rPr lang="ru-RU" sz="1600" dirty="0">
                <a:solidFill>
                  <a:srgbClr val="FF0000"/>
                </a:solidFill>
                <a:latin typeface="+mn-lt"/>
                <a:cs typeface="+mn-cs"/>
              </a:rPr>
              <a:t>Өмірдін өткенді (тарихты), бүгінін, болашағын түсіну үшін білу керек МІНДЕТТІ ЗАҢДАР.</a:t>
            </a:r>
          </a:p>
        </p:txBody>
      </p:sp>
      <p:sp>
        <p:nvSpPr>
          <p:cNvPr id="31750" name="TextBox 2"/>
          <p:cNvSpPr txBox="1">
            <a:spLocks noChangeArrowheads="1"/>
          </p:cNvSpPr>
          <p:nvPr/>
        </p:nvSpPr>
        <p:spPr bwMode="auto">
          <a:xfrm>
            <a:off x="58738" y="6167045"/>
            <a:ext cx="9050337" cy="646331"/>
          </a:xfrm>
          <a:prstGeom prst="rect">
            <a:avLst/>
          </a:prstGeom>
          <a:noFill/>
          <a:ln w="9525">
            <a:noFill/>
            <a:miter lim="800000"/>
            <a:headEnd/>
            <a:tailEnd/>
          </a:ln>
        </p:spPr>
        <p:txBody>
          <a:bodyPr wrap="square">
            <a:spAutoFit/>
          </a:bodyPr>
          <a:lstStyle/>
          <a:p>
            <a:r>
              <a:rPr lang="ru-RU" dirty="0">
                <a:solidFill>
                  <a:srgbClr val="FF0000"/>
                </a:solidFill>
                <a:latin typeface="Georgia" pitchFamily="18" charset="0"/>
              </a:rPr>
              <a:t>БАСҚАРУ ЗАҢДАРЫН туралы білмейтін тарихшылар жаһандық тарихи процесті басқаруды көрмейді: Құдіреті де, ішкі әлеуметтік жағы да – халықтың</a:t>
            </a:r>
            <a:r>
              <a:rPr lang="en-US" dirty="0">
                <a:solidFill>
                  <a:srgbClr val="FF0000"/>
                </a:solidFill>
                <a:latin typeface="Georgia" pitchFamily="18" charset="0"/>
              </a:rPr>
              <a:t> </a:t>
            </a:r>
            <a:r>
              <a:rPr lang="ru-RU" dirty="0">
                <a:solidFill>
                  <a:srgbClr val="FF0000"/>
                </a:solidFill>
                <a:latin typeface="Georgia" pitchFamily="18" charset="0"/>
              </a:rPr>
              <a:t>қалауымен</a:t>
            </a:r>
            <a:r>
              <a:rPr lang="en-US" dirty="0">
                <a:solidFill>
                  <a:srgbClr val="FF0000"/>
                </a:solidFill>
                <a:latin typeface="Georgia" pitchFamily="18" charset="0"/>
              </a:rPr>
              <a:t>.</a:t>
            </a:r>
            <a:endParaRPr lang="ru-RU" dirty="0">
              <a:solidFill>
                <a:srgbClr val="FF0000"/>
              </a:solidFill>
              <a:latin typeface="Georgia" pitchFamily="18" charset="0"/>
            </a:endParaRPr>
          </a:p>
        </p:txBody>
      </p:sp>
      <p:sp>
        <p:nvSpPr>
          <p:cNvPr id="31751" name="Номер слайда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F6BBEF8-E1D4-4072-9863-97344500F676}" type="slidenum">
              <a:rPr lang="ru-RU">
                <a:cs typeface="Arial" charset="0"/>
              </a:rPr>
              <a:pPr fontAlgn="base">
                <a:spcBef>
                  <a:spcPct val="0"/>
                </a:spcBef>
                <a:spcAft>
                  <a:spcPct val="0"/>
                </a:spcAft>
              </a:pPr>
              <a:t>18</a:t>
            </a:fld>
            <a:endParaRPr lang="ru-RU">
              <a:cs typeface="Arial" charset="0"/>
            </a:endParaRPr>
          </a:p>
        </p:txBody>
      </p:sp>
      <p:sp>
        <p:nvSpPr>
          <p:cNvPr id="3" name="TextBox 2">
            <a:extLst>
              <a:ext uri="{FF2B5EF4-FFF2-40B4-BE49-F238E27FC236}">
                <a16:creationId xmlns:a16="http://schemas.microsoft.com/office/drawing/2014/main" id="{845D3806-A54C-4EDA-A9F1-E82E84C9843D}"/>
              </a:ext>
            </a:extLst>
          </p:cNvPr>
          <p:cNvSpPr txBox="1"/>
          <p:nvPr/>
        </p:nvSpPr>
        <p:spPr>
          <a:xfrm>
            <a:off x="1187624" y="2276872"/>
            <a:ext cx="4176464" cy="646331"/>
          </a:xfrm>
          <a:prstGeom prst="rect">
            <a:avLst/>
          </a:prstGeom>
          <a:solidFill>
            <a:schemeClr val="bg1"/>
          </a:solidFill>
        </p:spPr>
        <p:txBody>
          <a:bodyPr wrap="square" rtlCol="0">
            <a:spAutoFit/>
          </a:bodyPr>
          <a:lstStyle/>
          <a:p>
            <a:r>
              <a:rPr lang="az-Cyrl-AZ" sz="1200" b="1" dirty="0"/>
              <a:t>ЖАЛПЫ БИОСФЕРАЛЫҚ</a:t>
            </a:r>
            <a:r>
              <a:rPr lang="az-Cyrl-AZ" sz="1200" dirty="0"/>
              <a:t>. биоценоздардың түзілуін, биологиялық түрлердің бір-бірімен және жалпы биосфераның табиғи ортамен әрекеттесуін реттейді</a:t>
            </a:r>
            <a:endParaRPr lang="en-US" sz="1200" dirty="0"/>
          </a:p>
        </p:txBody>
      </p:sp>
      <p:sp>
        <p:nvSpPr>
          <p:cNvPr id="4" name="TextBox 3">
            <a:extLst>
              <a:ext uri="{FF2B5EF4-FFF2-40B4-BE49-F238E27FC236}">
                <a16:creationId xmlns:a16="http://schemas.microsoft.com/office/drawing/2014/main" id="{6C166A68-C201-4CEB-8DC4-4785A917DC66}"/>
              </a:ext>
            </a:extLst>
          </p:cNvPr>
          <p:cNvSpPr txBox="1"/>
          <p:nvPr/>
        </p:nvSpPr>
        <p:spPr>
          <a:xfrm>
            <a:off x="1187624" y="3049429"/>
            <a:ext cx="3234347" cy="461665"/>
          </a:xfrm>
          <a:prstGeom prst="rect">
            <a:avLst/>
          </a:prstGeom>
          <a:solidFill>
            <a:schemeClr val="bg1"/>
          </a:solidFill>
        </p:spPr>
        <p:txBody>
          <a:bodyPr wrap="none" rtlCol="0">
            <a:spAutoFit/>
          </a:bodyPr>
          <a:lstStyle/>
          <a:p>
            <a:r>
              <a:rPr lang="az-Cyrl-AZ" sz="1200" b="1" dirty="0"/>
              <a:t>ТҮРЛЕРІЛЫҚ. </a:t>
            </a:r>
            <a:r>
              <a:rPr lang="az-Cyrl-AZ" sz="1200" dirty="0"/>
              <a:t>«ақыл иесі» түрлерін басқа </a:t>
            </a:r>
            <a:endParaRPr lang="en-US" sz="1200" dirty="0"/>
          </a:p>
          <a:p>
            <a:r>
              <a:rPr lang="az-Cyrl-AZ" sz="1200" dirty="0"/>
              <a:t>биологиялық</a:t>
            </a:r>
            <a:r>
              <a:rPr lang="en-US" sz="1200" dirty="0"/>
              <a:t> </a:t>
            </a:r>
            <a:r>
              <a:rPr lang="az-Cyrl-AZ" sz="1200" dirty="0"/>
              <a:t>түрлерден ажыратады</a:t>
            </a:r>
            <a:endParaRPr lang="en-US" sz="1200" dirty="0"/>
          </a:p>
        </p:txBody>
      </p:sp>
      <p:sp>
        <p:nvSpPr>
          <p:cNvPr id="5" name="TextBox 4">
            <a:extLst>
              <a:ext uri="{FF2B5EF4-FFF2-40B4-BE49-F238E27FC236}">
                <a16:creationId xmlns:a16="http://schemas.microsoft.com/office/drawing/2014/main" id="{CA9B8027-0D2F-4B36-8346-26904857838D}"/>
              </a:ext>
            </a:extLst>
          </p:cNvPr>
          <p:cNvSpPr txBox="1"/>
          <p:nvPr/>
        </p:nvSpPr>
        <p:spPr>
          <a:xfrm>
            <a:off x="1187624" y="3606801"/>
            <a:ext cx="3933641" cy="461665"/>
          </a:xfrm>
          <a:prstGeom prst="rect">
            <a:avLst/>
          </a:prstGeom>
          <a:solidFill>
            <a:schemeClr val="bg1"/>
          </a:solidFill>
        </p:spPr>
        <p:txBody>
          <a:bodyPr wrap="none" rtlCol="0">
            <a:spAutoFit/>
          </a:bodyPr>
          <a:lstStyle/>
          <a:p>
            <a:r>
              <a:rPr lang="az-Cyrl-AZ" sz="1200" b="1" dirty="0"/>
              <a:t>НООСФЕРАЛЫҚ-ДІНИЛЫҚ</a:t>
            </a:r>
            <a:r>
              <a:rPr lang="az-Cyrl-AZ" sz="1200" dirty="0"/>
              <a:t>. моральдық - этикалық,</a:t>
            </a:r>
            <a:endParaRPr lang="en-US" sz="1200" dirty="0"/>
          </a:p>
          <a:p>
            <a:r>
              <a:rPr lang="az-Cyrl-AZ" sz="1200" dirty="0"/>
              <a:t> ақыл иелерінің қарым-қатынасын реттейді</a:t>
            </a:r>
            <a:endParaRPr lang="en-US" sz="1200" dirty="0"/>
          </a:p>
        </p:txBody>
      </p:sp>
      <p:sp>
        <p:nvSpPr>
          <p:cNvPr id="7" name="TextBox 6">
            <a:extLst>
              <a:ext uri="{FF2B5EF4-FFF2-40B4-BE49-F238E27FC236}">
                <a16:creationId xmlns:a16="http://schemas.microsoft.com/office/drawing/2014/main" id="{DFABADB1-9EEC-462B-B92C-07E422D93BA7}"/>
              </a:ext>
            </a:extLst>
          </p:cNvPr>
          <p:cNvSpPr txBox="1"/>
          <p:nvPr/>
        </p:nvSpPr>
        <p:spPr>
          <a:xfrm>
            <a:off x="1185464" y="4129481"/>
            <a:ext cx="4100481" cy="646331"/>
          </a:xfrm>
          <a:prstGeom prst="rect">
            <a:avLst/>
          </a:prstGeom>
          <a:solidFill>
            <a:schemeClr val="bg1"/>
          </a:solidFill>
        </p:spPr>
        <p:txBody>
          <a:bodyPr wrap="square" rtlCol="0">
            <a:spAutoFit/>
          </a:bodyPr>
          <a:lstStyle/>
          <a:p>
            <a:r>
              <a:rPr lang="az-Cyrl-AZ" sz="1200" b="1" dirty="0"/>
              <a:t>ӘЛЕУМЕТТІК-МӘДЕНИЛЫҚ</a:t>
            </a:r>
            <a:r>
              <a:rPr lang="az-Cyrl-AZ" sz="1200" dirty="0"/>
              <a:t>. мәдениеттің құрылысын </a:t>
            </a:r>
            <a:endParaRPr lang="en-US" sz="1200" dirty="0"/>
          </a:p>
          <a:p>
            <a:r>
              <a:rPr lang="az-Cyrl-AZ" sz="1200" dirty="0"/>
              <a:t>реттейді және оның адамдарға, қоғамға, адамзатқа </a:t>
            </a:r>
            <a:endParaRPr lang="en-US" sz="1200" dirty="0"/>
          </a:p>
          <a:p>
            <a:r>
              <a:rPr lang="az-Cyrl-AZ" sz="1200" dirty="0"/>
              <a:t>және табиғи ортаға тигізетін әсерін анықтайды</a:t>
            </a:r>
          </a:p>
        </p:txBody>
      </p:sp>
      <p:sp>
        <p:nvSpPr>
          <p:cNvPr id="8" name="TextBox 7">
            <a:extLst>
              <a:ext uri="{FF2B5EF4-FFF2-40B4-BE49-F238E27FC236}">
                <a16:creationId xmlns:a16="http://schemas.microsoft.com/office/drawing/2014/main" id="{F0B4F598-D670-4580-BA99-EDE75CD4761B}"/>
              </a:ext>
            </a:extLst>
          </p:cNvPr>
          <p:cNvSpPr txBox="1"/>
          <p:nvPr/>
        </p:nvSpPr>
        <p:spPr>
          <a:xfrm>
            <a:off x="1201246" y="4797152"/>
            <a:ext cx="4259436" cy="646331"/>
          </a:xfrm>
          <a:prstGeom prst="rect">
            <a:avLst/>
          </a:prstGeom>
          <a:solidFill>
            <a:schemeClr val="bg1"/>
          </a:solidFill>
        </p:spPr>
        <p:txBody>
          <a:bodyPr wrap="none" rtlCol="0">
            <a:spAutoFit/>
          </a:bodyPr>
          <a:lstStyle/>
          <a:p>
            <a:r>
              <a:rPr lang="az-Cyrl-AZ" sz="1200" b="1" dirty="0"/>
              <a:t>ЭКОНОМИКАЛЫҚ</a:t>
            </a:r>
            <a:r>
              <a:rPr lang="az-Cyrl-AZ" sz="1200" dirty="0"/>
              <a:t>. адамдардың экономикалық қызметін</a:t>
            </a:r>
            <a:endParaRPr lang="en-US" sz="1200" dirty="0"/>
          </a:p>
          <a:p>
            <a:r>
              <a:rPr lang="az-Cyrl-AZ" sz="1200" dirty="0"/>
              <a:t>реттейді және оның экономикалық жүйеге және қоғамға </a:t>
            </a:r>
            <a:endParaRPr lang="en-US" sz="1200" dirty="0"/>
          </a:p>
          <a:p>
            <a:r>
              <a:rPr lang="az-Cyrl-AZ" sz="1200" dirty="0"/>
              <a:t>тигізетін зардаптарын анықтайды</a:t>
            </a:r>
          </a:p>
        </p:txBody>
      </p:sp>
      <p:sp>
        <p:nvSpPr>
          <p:cNvPr id="10" name="TextBox 9">
            <a:extLst>
              <a:ext uri="{FF2B5EF4-FFF2-40B4-BE49-F238E27FC236}">
                <a16:creationId xmlns:a16="http://schemas.microsoft.com/office/drawing/2014/main" id="{9710C556-3354-4B98-B017-2DB511015EC6}"/>
              </a:ext>
            </a:extLst>
          </p:cNvPr>
          <p:cNvSpPr txBox="1"/>
          <p:nvPr/>
        </p:nvSpPr>
        <p:spPr>
          <a:xfrm>
            <a:off x="1229578" y="5517232"/>
            <a:ext cx="4014112" cy="461665"/>
          </a:xfrm>
          <a:prstGeom prst="rect">
            <a:avLst/>
          </a:prstGeom>
          <a:solidFill>
            <a:schemeClr val="bg1"/>
          </a:solidFill>
        </p:spPr>
        <p:txBody>
          <a:bodyPr wrap="none" rtlCol="0">
            <a:spAutoFit/>
          </a:bodyPr>
          <a:lstStyle/>
          <a:p>
            <a:r>
              <a:rPr lang="az-Cyrl-AZ" sz="1200" b="1" dirty="0"/>
              <a:t>БАСҚАРУШЫЛЫҚ</a:t>
            </a:r>
            <a:r>
              <a:rPr lang="az-Cyrl-AZ" sz="1200" dirty="0"/>
              <a:t>. басқару мен өзін-өзі басқарудың </a:t>
            </a:r>
            <a:endParaRPr lang="en-US" sz="1200" dirty="0"/>
          </a:p>
          <a:p>
            <a:r>
              <a:rPr lang="az-Cyrl-AZ" sz="1200" dirty="0"/>
              <a:t>барлық процестерінде көрініс табады</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88913"/>
            <a:ext cx="9144000" cy="3132137"/>
          </a:xfrm>
        </p:spPr>
        <p:txBody>
          <a:bodyPr>
            <a:normAutofit/>
          </a:bodyPr>
          <a:lstStyle/>
          <a:p>
            <a:pPr algn="ctr" fontAlgn="auto">
              <a:spcAft>
                <a:spcPts val="0"/>
              </a:spcAft>
              <a:defRPr/>
            </a:pPr>
            <a:r>
              <a:rPr lang="ru-RU" dirty="0"/>
              <a:t>3-тақырып: жеткілікті жалпы басқару теориясы </a:t>
            </a:r>
            <a:r>
              <a:rPr lang="en-US" dirty="0"/>
              <a:t>(</a:t>
            </a:r>
            <a:r>
              <a:rPr lang="ru-RU" dirty="0"/>
              <a:t>ЖЖБТ</a:t>
            </a:r>
            <a:r>
              <a:rPr lang="en-US" dirty="0"/>
              <a:t>) </a:t>
            </a:r>
            <a:r>
              <a:rPr lang="ru-RU" dirty="0"/>
              <a:t>- тарихты түсінуге арналған құрал</a:t>
            </a:r>
          </a:p>
        </p:txBody>
      </p:sp>
      <p:sp>
        <p:nvSpPr>
          <p:cNvPr id="32770" name="TextBox 3"/>
          <p:cNvSpPr txBox="1">
            <a:spLocks noChangeArrowheads="1"/>
          </p:cNvSpPr>
          <p:nvPr/>
        </p:nvSpPr>
        <p:spPr bwMode="auto">
          <a:xfrm>
            <a:off x="0" y="4797425"/>
            <a:ext cx="9144000" cy="1200329"/>
          </a:xfrm>
          <a:prstGeom prst="rect">
            <a:avLst/>
          </a:prstGeom>
          <a:noFill/>
          <a:ln w="9525">
            <a:noFill/>
            <a:miter lim="800000"/>
            <a:headEnd/>
            <a:tailEnd/>
          </a:ln>
        </p:spPr>
        <p:txBody>
          <a:bodyPr>
            <a:spAutoFit/>
          </a:bodyPr>
          <a:lstStyle/>
          <a:p>
            <a:r>
              <a:rPr lang="ru-RU" dirty="0">
                <a:latin typeface="Georgia" pitchFamily="18" charset="0"/>
              </a:rPr>
              <a:t>«Тыңдаңыз! Егер жұлдыздар жанса, бұл біреуге керек пе? - В.В. Маяковский.</a:t>
            </a:r>
          </a:p>
          <a:p>
            <a:endParaRPr lang="ru-RU" dirty="0">
              <a:latin typeface="Georgia" pitchFamily="18" charset="0"/>
            </a:endParaRPr>
          </a:p>
          <a:p>
            <a:r>
              <a:rPr lang="ru-RU" dirty="0">
                <a:latin typeface="Georgia" pitchFamily="18" charset="0"/>
              </a:rPr>
              <a:t>«Егер бүкіл ғалам бір мемлекетке айналса, онда барлық жерде бірдей заңдарды қалай құруға болмайды» - К. Прутков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5DE9361-4B70-4A27-BE01-0039DD78F0B8}"/>
              </a:ext>
            </a:extLst>
          </p:cNvPr>
          <p:cNvGrpSpPr/>
          <p:nvPr/>
        </p:nvGrpSpPr>
        <p:grpSpPr>
          <a:xfrm>
            <a:off x="827088" y="115888"/>
            <a:ext cx="7582051" cy="6548437"/>
            <a:chOff x="827088" y="115888"/>
            <a:chExt cx="7582051" cy="6548437"/>
          </a:xfrm>
        </p:grpSpPr>
        <p:pic>
          <p:nvPicPr>
            <p:cNvPr id="15361" name="Рисунок 5"/>
            <p:cNvPicPr>
              <a:picLocks noChangeAspect="1"/>
            </p:cNvPicPr>
            <p:nvPr/>
          </p:nvPicPr>
          <p:blipFill>
            <a:blip r:embed="rId2"/>
            <a:srcRect/>
            <a:stretch>
              <a:fillRect/>
            </a:stretch>
          </p:blipFill>
          <p:spPr bwMode="auto">
            <a:xfrm>
              <a:off x="827088" y="115888"/>
              <a:ext cx="7561262" cy="6548437"/>
            </a:xfrm>
            <a:prstGeom prst="rect">
              <a:avLst/>
            </a:prstGeom>
            <a:noFill/>
            <a:ln w="9525">
              <a:noFill/>
              <a:miter lim="800000"/>
              <a:headEnd/>
              <a:tailEnd/>
            </a:ln>
          </p:spPr>
        </p:pic>
        <p:grpSp>
          <p:nvGrpSpPr>
            <p:cNvPr id="6" name="Group 5">
              <a:extLst>
                <a:ext uri="{FF2B5EF4-FFF2-40B4-BE49-F238E27FC236}">
                  <a16:creationId xmlns:a16="http://schemas.microsoft.com/office/drawing/2014/main" id="{6DF7C272-5F6A-4F17-ADAD-D4682DCA2B14}"/>
                </a:ext>
              </a:extLst>
            </p:cNvPr>
            <p:cNvGrpSpPr/>
            <p:nvPr/>
          </p:nvGrpSpPr>
          <p:grpSpPr>
            <a:xfrm>
              <a:off x="2684378" y="1412776"/>
              <a:ext cx="5724761" cy="1911102"/>
              <a:chOff x="2684378" y="1412776"/>
              <a:chExt cx="5724761" cy="1911102"/>
            </a:xfrm>
          </p:grpSpPr>
          <p:sp>
            <p:nvSpPr>
              <p:cNvPr id="2" name="Rectangle 1">
                <a:extLst>
                  <a:ext uri="{FF2B5EF4-FFF2-40B4-BE49-F238E27FC236}">
                    <a16:creationId xmlns:a16="http://schemas.microsoft.com/office/drawing/2014/main" id="{3A376732-1A8B-4A68-AA31-028268207E46}"/>
                  </a:ext>
                </a:extLst>
              </p:cNvPr>
              <p:cNvSpPr/>
              <p:nvPr/>
            </p:nvSpPr>
            <p:spPr>
              <a:xfrm>
                <a:off x="4932040" y="1412776"/>
                <a:ext cx="3240360" cy="1911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D302D4B-6094-4BD7-96A3-BA4AA905F155}"/>
                  </a:ext>
                </a:extLst>
              </p:cNvPr>
              <p:cNvSpPr txBox="1"/>
              <p:nvPr/>
            </p:nvSpPr>
            <p:spPr>
              <a:xfrm>
                <a:off x="4623294" y="1700808"/>
                <a:ext cx="3785845" cy="1200329"/>
              </a:xfrm>
              <a:prstGeom prst="rect">
                <a:avLst/>
              </a:prstGeom>
              <a:noFill/>
            </p:spPr>
            <p:txBody>
              <a:bodyPr wrap="none" rtlCol="0">
                <a:spAutoFit/>
              </a:bodyPr>
              <a:lstStyle/>
              <a:p>
                <a:pPr algn="ctr"/>
                <a:r>
                  <a:rPr lang="az-Cyrl-AZ" b="1" dirty="0"/>
                  <a:t>Марь Иванна, сізге оқулық </a:t>
                </a:r>
                <a:endParaRPr lang="en-US" b="1" dirty="0"/>
              </a:p>
              <a:p>
                <a:pPr algn="ctr"/>
                <a:r>
                  <a:rPr lang="az-Cyrl-AZ" b="1" dirty="0"/>
                  <a:t>бойынша жауап</a:t>
                </a:r>
                <a:r>
                  <a:rPr lang="en-US" b="1" dirty="0"/>
                  <a:t> </a:t>
                </a:r>
                <a:r>
                  <a:rPr lang="az-Cyrl-AZ" b="1" dirty="0"/>
                  <a:t>береин ба, </a:t>
                </a:r>
                <a:endParaRPr lang="en-US" b="1" dirty="0"/>
              </a:p>
              <a:p>
                <a:pPr algn="ctr"/>
                <a:r>
                  <a:rPr lang="az-Cyrl-AZ" b="1" dirty="0"/>
                  <a:t>немесе шынымен</a:t>
                </a:r>
                <a:endParaRPr lang="en-US" b="1" dirty="0"/>
              </a:p>
              <a:p>
                <a:pPr algn="ctr"/>
                <a:r>
                  <a:rPr lang="az-Cyrl-AZ" b="1" dirty="0"/>
                  <a:t>болғаны айтып</a:t>
                </a:r>
                <a:r>
                  <a:rPr lang="en-US" b="1" dirty="0"/>
                  <a:t> </a:t>
                </a:r>
                <a:r>
                  <a:rPr lang="az-Cyrl-AZ" b="1" dirty="0"/>
                  <a:t>беру керек па? </a:t>
                </a:r>
                <a:endParaRPr lang="en-US" b="1" dirty="0"/>
              </a:p>
            </p:txBody>
          </p:sp>
          <p:sp>
            <p:nvSpPr>
              <p:cNvPr id="4" name="Rectangle 3">
                <a:extLst>
                  <a:ext uri="{FF2B5EF4-FFF2-40B4-BE49-F238E27FC236}">
                    <a16:creationId xmlns:a16="http://schemas.microsoft.com/office/drawing/2014/main" id="{29BF74C2-BF8E-409E-91A7-7ED6F6F60617}"/>
                  </a:ext>
                </a:extLst>
              </p:cNvPr>
              <p:cNvSpPr/>
              <p:nvPr/>
            </p:nvSpPr>
            <p:spPr>
              <a:xfrm rot="606132">
                <a:off x="2699792" y="2276872"/>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FD9180-EF64-441F-8391-A91D37E88D39}"/>
                  </a:ext>
                </a:extLst>
              </p:cNvPr>
              <p:cNvSpPr txBox="1"/>
              <p:nvPr/>
            </p:nvSpPr>
            <p:spPr>
              <a:xfrm rot="503619">
                <a:off x="2684378" y="2236222"/>
                <a:ext cx="966931" cy="369332"/>
              </a:xfrm>
              <a:prstGeom prst="rect">
                <a:avLst/>
              </a:prstGeom>
              <a:noFill/>
            </p:spPr>
            <p:txBody>
              <a:bodyPr wrap="none" rtlCol="0">
                <a:spAutoFit/>
              </a:bodyPr>
              <a:lstStyle/>
              <a:p>
                <a:r>
                  <a:rPr lang="az-Cyrl-AZ" dirty="0"/>
                  <a:t> </a:t>
                </a:r>
                <a:r>
                  <a:rPr lang="az-Cyrl-AZ" b="1" dirty="0"/>
                  <a:t>тарих</a:t>
                </a:r>
                <a:r>
                  <a:rPr lang="az-Cyrl-AZ" dirty="0"/>
                  <a:t> </a:t>
                </a:r>
                <a:endParaRPr lang="en-US" dirty="0"/>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04250" cy="69215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400" dirty="0">
                <a:latin typeface="+mj-lt"/>
              </a:rPr>
              <a:t>ЖЖБТ</a:t>
            </a:r>
            <a:r>
              <a:rPr lang="en-US" sz="2400" dirty="0">
                <a:latin typeface="+mj-lt"/>
              </a:rPr>
              <a:t>-</a:t>
            </a:r>
            <a:r>
              <a:rPr lang="ru-RU" sz="2400" dirty="0">
                <a:latin typeface="+mj-lt"/>
              </a:rPr>
              <a:t>ың сипаттамалық ерекшеліктері:</a:t>
            </a:r>
          </a:p>
        </p:txBody>
      </p:sp>
      <p:sp>
        <p:nvSpPr>
          <p:cNvPr id="3" name="Содержимое 2"/>
          <p:cNvSpPr>
            <a:spLocks noGrp="1"/>
          </p:cNvSpPr>
          <p:nvPr>
            <p:ph idx="1"/>
          </p:nvPr>
        </p:nvSpPr>
        <p:spPr>
          <a:xfrm>
            <a:off x="0" y="692150"/>
            <a:ext cx="9144000" cy="6165850"/>
          </a:xfrm>
          <a:solidFill>
            <a:schemeClr val="bg1">
              <a:lumMod val="85000"/>
            </a:schemeClr>
          </a:solidFill>
        </p:spPr>
        <p:txBody>
          <a:bodyPr>
            <a:noAutofit/>
          </a:bodyPr>
          <a:lstStyle/>
          <a:p>
            <a:pPr marL="365760" indent="-256032" fontAlgn="auto">
              <a:spcAft>
                <a:spcPts val="0"/>
              </a:spcAft>
              <a:buClr>
                <a:schemeClr val="accent3"/>
              </a:buClr>
              <a:buFont typeface="Georgia"/>
              <a:buChar char="•"/>
              <a:defRPr/>
            </a:pPr>
            <a:endParaRPr lang="en-US" sz="1800" dirty="0"/>
          </a:p>
          <a:p>
            <a:pPr marL="365760" indent="-256032" fontAlgn="auto">
              <a:spcAft>
                <a:spcPts val="0"/>
              </a:spcAft>
              <a:buClr>
                <a:schemeClr val="accent3"/>
              </a:buClr>
              <a:buFont typeface="Georgia"/>
              <a:buChar char="•"/>
              <a:defRPr/>
            </a:pPr>
            <a:r>
              <a:rPr lang="ru-RU" sz="1800" dirty="0"/>
              <a:t>ТОЛЫҚ БАСҚАРУ ФУНКЦИЯСЫ - басқаруды мәжбүрлейтін факторларды анықтаудан бастап, мақсаттарға жетумен және басқару процесінде бұрын пайдаланылған ресурстарды босатумен аяқталатын белгілі бір кезеңдер. </a:t>
            </a:r>
            <a:br>
              <a:rPr lang="ru-RU" sz="1800" dirty="0"/>
            </a:br>
            <a:r>
              <a:rPr lang="ru-RU" sz="1800" i="1" dirty="0">
                <a:solidFill>
                  <a:srgbClr val="FF0000"/>
                </a:solidFill>
              </a:rPr>
              <a:t>Мемлекеттің егемендігі (оның ішінде экономикалық егемен) - толық функциямен басқару. Басқару процесінен толық функция сатыларының жоғалуы - егемендіктің жоғалуы.</a:t>
            </a:r>
            <a:endParaRPr lang="ru-RU" sz="1800" i="1" dirty="0"/>
          </a:p>
          <a:p>
            <a:pPr marL="365760" indent="-256032" fontAlgn="auto">
              <a:spcAft>
                <a:spcPts val="0"/>
              </a:spcAft>
              <a:buClr>
                <a:schemeClr val="accent3"/>
              </a:buClr>
              <a:buFont typeface="Georgia"/>
              <a:buChar char="•"/>
              <a:defRPr/>
            </a:pPr>
            <a:r>
              <a:rPr lang="ru-RU" sz="1800" dirty="0"/>
              <a:t>КЕЗ-КЕЛГЕН ПРОЦЕС ішкі қақтығысты болуы мүмкін, оған қатысты иерархиялық жоғарырақ (барлығын қамтитын) бақылауға сәйкес жалғасатын БАСҚАРУ НЕМЕСЕ ӨЗІН-ӨЗІ БАСҚАРУДЫҢ ПРОЦЕСІ РЕТІНДЕ ИНТЕРПРИТАЦИЯЛАНУЫ МҮМКІН.</a:t>
            </a:r>
          </a:p>
          <a:p>
            <a:pPr marL="365760" indent="-256032" fontAlgn="auto">
              <a:spcAft>
                <a:spcPts val="0"/>
              </a:spcAft>
              <a:buClr>
                <a:schemeClr val="accent3"/>
              </a:buClr>
              <a:buFont typeface="Georgia"/>
              <a:buChar char="•"/>
              <a:defRPr/>
            </a:pPr>
            <a:r>
              <a:rPr lang="ru-RU" sz="1800" dirty="0"/>
              <a:t>МІНЕЗ-ҚҰЛЫҚТЫҢ БОЛЖАЛДЫ МАҒАНАСЫНДАҒЫ БАСҚАРУ ОБЪЕКТІНІҢ ТҰРАҚТЫЛЫҚЫ белгілі бір дәрежеде ортаның, ішкі өзгерістер мен басқару әсерінен </a:t>
            </a:r>
            <a:r>
              <a:rPr lang="ru-RU" sz="1800" dirty="0">
                <a:solidFill>
                  <a:srgbClr val="FF0000"/>
                </a:solidFill>
              </a:rPr>
              <a:t>(жалпы қабылданған мағынада «тұрақтылық» - мінез-құлықтың болжалды мағынасындағы тұрақтылықтың ерекше жағдайы).</a:t>
            </a:r>
            <a:r>
              <a:rPr lang="ru-RU" sz="1800" dirty="0"/>
              <a:t> </a:t>
            </a:r>
          </a:p>
          <a:p>
            <a:pPr marL="365760" indent="-256032" fontAlgn="auto">
              <a:spcAft>
                <a:spcPts val="0"/>
              </a:spcAft>
              <a:buClr>
                <a:schemeClr val="accent3"/>
              </a:buClr>
              <a:buFont typeface="Georgia"/>
              <a:buChar char="•"/>
              <a:defRPr/>
            </a:pPr>
            <a:r>
              <a:rPr lang="ru-RU" sz="1800" dirty="0"/>
              <a:t>Өзін-өзі басқару элементтерінің жиынтығындағы ҚҰРЫЛЫМДЫҚ, ҚҰРЫЛЫМСЫЗ ЖӘНЕ ВИРТУАЛДЫҚ НЕГІЗІНДЕ БАСҚАРУ ТӘСІЛДЕРІ </a:t>
            </a:r>
            <a:r>
              <a:rPr lang="ru-RU" sz="1800" dirty="0">
                <a:solidFill>
                  <a:srgbClr val="FF0000"/>
                </a:solidFill>
              </a:rPr>
              <a:t>-   </a:t>
            </a:r>
          </a:p>
          <a:p>
            <a:pPr marL="109728" indent="0" fontAlgn="auto">
              <a:spcAft>
                <a:spcPts val="0"/>
              </a:spcAft>
              <a:buClr>
                <a:schemeClr val="accent3"/>
              </a:buClr>
              <a:buNone/>
              <a:defRPr/>
            </a:pPr>
            <a:r>
              <a:rPr lang="en-US" sz="1800" dirty="0">
                <a:solidFill>
                  <a:srgbClr val="FF0000"/>
                </a:solidFill>
              </a:rPr>
              <a:t>     </a:t>
            </a:r>
            <a:r>
              <a:rPr lang="ru-RU" sz="1800" dirty="0">
                <a:solidFill>
                  <a:srgbClr val="FF0000"/>
                </a:solidFill>
              </a:rPr>
              <a:t>биосфера-әлеуметтік-экономикалық жүйелерді сипаттауға, модельдеуге және </a:t>
            </a:r>
            <a:endParaRPr lang="en-US" sz="1800" dirty="0">
              <a:solidFill>
                <a:srgbClr val="FF0000"/>
              </a:solidFill>
            </a:endParaRPr>
          </a:p>
          <a:p>
            <a:pPr marL="109728" indent="0" fontAlgn="auto">
              <a:spcAft>
                <a:spcPts val="0"/>
              </a:spcAft>
              <a:buClr>
                <a:schemeClr val="accent3"/>
              </a:buClr>
              <a:buNone/>
              <a:defRPr/>
            </a:pPr>
            <a:r>
              <a:rPr lang="en-US" sz="1800" dirty="0">
                <a:solidFill>
                  <a:srgbClr val="FF0000"/>
                </a:solidFill>
              </a:rPr>
              <a:t>     </a:t>
            </a:r>
            <a:r>
              <a:rPr lang="ru-RU" sz="1800" dirty="0">
                <a:solidFill>
                  <a:srgbClr val="FF0000"/>
                </a:solidFill>
              </a:rPr>
              <a:t>басқаруға қажетті құралдар, оның ішінде жаһандық тарихи процесс және </a:t>
            </a:r>
            <a:endParaRPr lang="en-US" sz="1800" dirty="0">
              <a:solidFill>
                <a:srgbClr val="FF0000"/>
              </a:solidFill>
            </a:endParaRPr>
          </a:p>
          <a:p>
            <a:pPr marL="109728" indent="0" fontAlgn="auto">
              <a:spcAft>
                <a:spcPts val="0"/>
              </a:spcAft>
              <a:buClr>
                <a:schemeClr val="accent3"/>
              </a:buClr>
              <a:buNone/>
              <a:defRPr/>
            </a:pPr>
            <a:r>
              <a:rPr lang="en-US" sz="1800" dirty="0">
                <a:solidFill>
                  <a:srgbClr val="FF0000"/>
                </a:solidFill>
              </a:rPr>
              <a:t>     </a:t>
            </a:r>
            <a:r>
              <a:rPr lang="ru-RU" sz="1800" dirty="0">
                <a:solidFill>
                  <a:srgbClr val="FF0000"/>
                </a:solidFill>
              </a:rPr>
              <a:t>мәдени ерекшеленетін қоғамдардағы тарихи процестер кезінде. </a:t>
            </a:r>
          </a:p>
        </p:txBody>
      </p:sp>
      <p:sp>
        <p:nvSpPr>
          <p:cNvPr id="33795" name="Номер слайда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FCE1FB8-963F-44B5-87E5-D66AA6F6FF64}" type="slidenum">
              <a:rPr lang="ru-RU">
                <a:cs typeface="Arial" charset="0"/>
              </a:rPr>
              <a:pPr fontAlgn="base">
                <a:spcBef>
                  <a:spcPct val="0"/>
                </a:spcBef>
                <a:spcAft>
                  <a:spcPct val="0"/>
                </a:spcAft>
              </a:pPr>
              <a:t>20</a:t>
            </a:fld>
            <a:endParaRPr lang="ru-RU">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532813" cy="1190625"/>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br>
              <a:rPr lang="ru-RU" sz="2800" b="1" dirty="0">
                <a:solidFill>
                  <a:schemeClr val="bg1"/>
                </a:solidFill>
              </a:rPr>
            </a:br>
            <a:r>
              <a:rPr lang="ru-RU" sz="2800" dirty="0">
                <a:solidFill>
                  <a:schemeClr val="bg1"/>
                </a:solidFill>
                <a:latin typeface="+mj-lt"/>
              </a:rPr>
              <a:t>Толық басқару функциясы - негізгі ұғым - келесі қадамдарды қамтиды:</a:t>
            </a:r>
            <a:br>
              <a:rPr lang="ru-RU" sz="2800" dirty="0">
                <a:solidFill>
                  <a:schemeClr val="bg1"/>
                </a:solidFill>
                <a:latin typeface="+mj-lt"/>
              </a:rPr>
            </a:br>
            <a:endParaRPr lang="ru-RU" sz="2800" dirty="0">
              <a:solidFill>
                <a:schemeClr val="bg1"/>
              </a:solidFill>
              <a:latin typeface="+mj-lt"/>
            </a:endParaRPr>
          </a:p>
        </p:txBody>
      </p:sp>
      <p:sp>
        <p:nvSpPr>
          <p:cNvPr id="3" name="Объект 2"/>
          <p:cNvSpPr>
            <a:spLocks noGrp="1"/>
          </p:cNvSpPr>
          <p:nvPr>
            <p:ph idx="1"/>
          </p:nvPr>
        </p:nvSpPr>
        <p:spPr>
          <a:xfrm>
            <a:off x="0" y="1196753"/>
            <a:ext cx="9144000" cy="5654898"/>
          </a:xfrm>
        </p:spPr>
        <p:style>
          <a:lnRef idx="0">
            <a:scrgbClr r="0" g="0" b="0"/>
          </a:lnRef>
          <a:fillRef idx="1001">
            <a:schemeClr val="lt2"/>
          </a:fillRef>
          <a:effectRef idx="0">
            <a:scrgbClr r="0" g="0" b="0"/>
          </a:effectRef>
          <a:fontRef idx="major"/>
        </p:style>
        <p:txBody>
          <a:bodyPr>
            <a:normAutofit fontScale="92500"/>
          </a:bodyPr>
          <a:lstStyle/>
          <a:p>
            <a:pPr marL="624078" indent="-514350" fontAlgn="auto">
              <a:spcAft>
                <a:spcPts val="0"/>
              </a:spcAft>
              <a:buClr>
                <a:schemeClr val="accent3"/>
              </a:buClr>
              <a:buFont typeface="+mj-lt"/>
              <a:buAutoNum type="arabicPeriod"/>
              <a:defRPr/>
            </a:pPr>
            <a:r>
              <a:rPr lang="ru-RU" dirty="0">
                <a:latin typeface="+mn-lt"/>
              </a:rPr>
              <a:t>«Психикаға» әсер ететін және осылайша басқару қажеттілігін тудыратын ортаның факторды анықтау.</a:t>
            </a:r>
          </a:p>
          <a:p>
            <a:pPr marL="624078" indent="-514350" fontAlgn="auto">
              <a:spcAft>
                <a:spcPts val="0"/>
              </a:spcAft>
              <a:buClr>
                <a:schemeClr val="accent3"/>
              </a:buClr>
              <a:buFont typeface="+mj-lt"/>
              <a:buAutoNum type="arabicPeriod"/>
              <a:defRPr/>
            </a:pPr>
            <a:r>
              <a:rPr lang="ru-RU" dirty="0">
                <a:latin typeface="+mn-lt"/>
              </a:rPr>
              <a:t>Анықталған факторға мақсат қою.</a:t>
            </a:r>
          </a:p>
          <a:p>
            <a:pPr marL="624078" indent="-514350" fontAlgn="auto">
              <a:spcAft>
                <a:spcPts val="0"/>
              </a:spcAft>
              <a:buClr>
                <a:schemeClr val="accent3"/>
              </a:buClr>
              <a:buFont typeface="+mj-lt"/>
              <a:buAutoNum type="arabicPeriod"/>
              <a:defRPr/>
            </a:pPr>
            <a:r>
              <a:rPr lang="ru-RU" dirty="0">
                <a:latin typeface="+mn-lt"/>
              </a:rPr>
              <a:t>Оқиғалардың барысын көпжақты болжауға негізделген мақсаттарға жету тұжырымдамасын әзірлеу.</a:t>
            </a:r>
          </a:p>
          <a:p>
            <a:pPr marL="624078" indent="-514350" fontAlgn="auto">
              <a:spcAft>
                <a:spcPts val="0"/>
              </a:spcAft>
              <a:buClr>
                <a:schemeClr val="accent3"/>
              </a:buClr>
              <a:buFont typeface="+mj-lt"/>
              <a:buAutoNum type="arabicPeriod"/>
              <a:defRPr/>
            </a:pPr>
            <a:r>
              <a:rPr lang="ru-RU" dirty="0">
                <a:latin typeface="+mn-lt"/>
              </a:rPr>
              <a:t>Тұжырымдаманы өмірге енгізу - соған сәйкес басқаруды ұйымдастыру.</a:t>
            </a:r>
          </a:p>
          <a:p>
            <a:pPr marL="624078" indent="-514350" fontAlgn="auto">
              <a:spcAft>
                <a:spcPts val="0"/>
              </a:spcAft>
              <a:buClr>
                <a:schemeClr val="accent3"/>
              </a:buClr>
              <a:buFont typeface="+mj-lt"/>
              <a:buAutoNum type="arabicPeriod"/>
              <a:defRPr/>
            </a:pPr>
            <a:r>
              <a:rPr lang="ru-RU" dirty="0">
                <a:latin typeface="+mn-lt"/>
              </a:rPr>
              <a:t>Басқару процесінің барысын бақылау және тұжырымдаманы және ағымдағы басқаруды түзету.</a:t>
            </a:r>
          </a:p>
          <a:p>
            <a:pPr marL="624078" indent="-514350" fontAlgn="auto">
              <a:spcAft>
                <a:spcPts val="0"/>
              </a:spcAft>
              <a:buClr>
                <a:schemeClr val="accent3"/>
              </a:buClr>
              <a:buFont typeface="+mj-lt"/>
              <a:buAutoNum type="arabicPeriod"/>
              <a:defRPr/>
            </a:pPr>
            <a:r>
              <a:rPr lang="ru-RU" dirty="0">
                <a:latin typeface="+mn-lt"/>
              </a:rPr>
              <a:t>Мақсаттарға жету және ресурстарды босату немесе (егер басқару сәтсіз болған жағдайда) 1-параграфқа оралу. </a:t>
            </a:r>
          </a:p>
        </p:txBody>
      </p:sp>
      <p:sp>
        <p:nvSpPr>
          <p:cNvPr id="34819" name="Номер слайда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E2E1DA9-FF55-4A62-9111-73C7CFAE13FE}" type="slidenum">
              <a:rPr lang="ru-RU">
                <a:cs typeface="Arial" charset="0"/>
              </a:rPr>
              <a:pPr fontAlgn="base">
                <a:spcBef>
                  <a:spcPct val="0"/>
                </a:spcBef>
                <a:spcAft>
                  <a:spcPct val="0"/>
                </a:spcAft>
              </a:pPr>
              <a:t>21</a:t>
            </a:fld>
            <a:endParaRPr lang="ru-RU">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48263" y="1628800"/>
            <a:ext cx="3995737" cy="5229225"/>
          </a:xfrm>
        </p:spPr>
        <p:style>
          <a:lnRef idx="0">
            <a:scrgbClr r="0" g="0" b="0"/>
          </a:lnRef>
          <a:fillRef idx="1001">
            <a:schemeClr val="lt2"/>
          </a:fillRef>
          <a:effectRef idx="0">
            <a:scrgbClr r="0" g="0" b="0"/>
          </a:effectRef>
          <a:fontRef idx="major"/>
        </p:style>
        <p:txBody>
          <a:bodyPr>
            <a:normAutofit fontScale="92500" lnSpcReduction="20000"/>
          </a:bodyPr>
          <a:lstStyle/>
          <a:p>
            <a:pPr marL="109728" indent="0" fontAlgn="auto">
              <a:spcAft>
                <a:spcPts val="0"/>
              </a:spcAft>
              <a:buClr>
                <a:schemeClr val="accent3"/>
              </a:buClr>
              <a:buFont typeface="Georgia"/>
              <a:buNone/>
              <a:defRPr/>
            </a:pPr>
            <a:r>
              <a:rPr lang="ru-RU" dirty="0">
                <a:latin typeface="+mn-lt"/>
              </a:rPr>
              <a:t>Басқару схемалары:</a:t>
            </a:r>
          </a:p>
          <a:p>
            <a:pPr marL="365760" indent="-256032" fontAlgn="auto">
              <a:spcAft>
                <a:spcPts val="0"/>
              </a:spcAft>
              <a:buClr>
                <a:schemeClr val="accent3"/>
              </a:buClr>
              <a:buFont typeface="Georgia"/>
              <a:buChar char="•"/>
              <a:defRPr/>
            </a:pPr>
            <a:r>
              <a:rPr lang="ru-RU" sz="2000" dirty="0">
                <a:latin typeface="+mn-lt"/>
              </a:rPr>
              <a:t>Бағдарламалық басқару схемасы </a:t>
            </a:r>
            <a:r>
              <a:rPr lang="ru-RU" sz="2000" dirty="0">
                <a:solidFill>
                  <a:srgbClr val="FF0000"/>
                </a:solidFill>
                <a:latin typeface="+mn-lt"/>
              </a:rPr>
              <a:t>(кері байланыстар жоқ,</a:t>
            </a:r>
            <a:r>
              <a:rPr lang="en-US" sz="2000" dirty="0">
                <a:solidFill>
                  <a:srgbClr val="FF0000"/>
                </a:solidFill>
                <a:latin typeface="+mn-lt"/>
              </a:rPr>
              <a:t> </a:t>
            </a:r>
            <a:r>
              <a:rPr lang="ru-RU" sz="2000" dirty="0">
                <a:solidFill>
                  <a:srgbClr val="FF0000"/>
                </a:solidFill>
                <a:latin typeface="+mn-lt"/>
              </a:rPr>
              <a:t>басқару - уақыт функциясы, таймердің жұмысы).</a:t>
            </a:r>
          </a:p>
          <a:p>
            <a:pPr marL="365760" indent="-256032" fontAlgn="auto">
              <a:spcAft>
                <a:spcPts val="0"/>
              </a:spcAft>
              <a:buClr>
                <a:schemeClr val="accent3"/>
              </a:buClr>
              <a:buFont typeface="Georgia"/>
              <a:buChar char="•"/>
              <a:defRPr/>
            </a:pPr>
            <a:r>
              <a:rPr lang="ru-RU" sz="2000" dirty="0">
                <a:latin typeface="+mn-lt"/>
              </a:rPr>
              <a:t>Бағдарламалық-адаптивті басқару схемасы </a:t>
            </a:r>
            <a:r>
              <a:rPr lang="ru-RU" sz="2000" dirty="0">
                <a:solidFill>
                  <a:srgbClr val="FF0000"/>
                </a:solidFill>
                <a:latin typeface="+mn-lt"/>
              </a:rPr>
              <a:t>(тікелей және кері байланыстар бар, басқару әсер ету</a:t>
            </a:r>
            <a:r>
              <a:rPr lang="en-US" sz="2000" dirty="0" err="1">
                <a:solidFill>
                  <a:srgbClr val="FF0000"/>
                </a:solidFill>
                <a:latin typeface="+mn-lt"/>
              </a:rPr>
              <a:t>i</a:t>
            </a:r>
            <a:r>
              <a:rPr lang="ru-RU" sz="2000" dirty="0">
                <a:solidFill>
                  <a:srgbClr val="FF0000"/>
                </a:solidFill>
                <a:latin typeface="+mn-lt"/>
              </a:rPr>
              <a:t> - қоршаған орта мен объектінің ағымдағы параметрлерінің функциясы).</a:t>
            </a:r>
          </a:p>
          <a:p>
            <a:pPr marL="365760" indent="-256032" fontAlgn="auto">
              <a:spcAft>
                <a:spcPts val="0"/>
              </a:spcAft>
              <a:buClr>
                <a:schemeClr val="accent3"/>
              </a:buClr>
              <a:buFont typeface="Georgia"/>
              <a:buChar char="•"/>
              <a:defRPr/>
            </a:pPr>
            <a:r>
              <a:rPr lang="ru-RU" sz="2000" dirty="0">
                <a:latin typeface="+mn-lt"/>
              </a:rPr>
              <a:t>Предиктор-корректор</a:t>
            </a:r>
            <a:r>
              <a:rPr lang="en-US" sz="2000" dirty="0">
                <a:latin typeface="+mn-lt"/>
              </a:rPr>
              <a:t> </a:t>
            </a:r>
            <a:r>
              <a:rPr lang="ru-RU" sz="2000" dirty="0">
                <a:solidFill>
                  <a:srgbClr val="FF0000"/>
                </a:solidFill>
                <a:latin typeface="+mn-lt"/>
              </a:rPr>
              <a:t>(</a:t>
            </a:r>
            <a:r>
              <a:rPr lang="ru-RU" sz="2000" u="sng" dirty="0">
                <a:solidFill>
                  <a:srgbClr val="FF0000"/>
                </a:solidFill>
                <a:latin typeface="+mn-lt"/>
              </a:rPr>
              <a:t>болжау-түзетуші</a:t>
            </a:r>
            <a:r>
              <a:rPr lang="ru-RU" sz="2000" dirty="0">
                <a:solidFill>
                  <a:srgbClr val="FF0000"/>
                </a:solidFill>
                <a:latin typeface="+mn-lt"/>
              </a:rPr>
              <a:t>: басқару әсер ету</a:t>
            </a:r>
            <a:r>
              <a:rPr lang="en-US" sz="2000" dirty="0" err="1">
                <a:solidFill>
                  <a:srgbClr val="FF0000"/>
                </a:solidFill>
                <a:latin typeface="+mn-lt"/>
              </a:rPr>
              <a:t>i</a:t>
            </a:r>
            <a:r>
              <a:rPr lang="ru-RU" sz="2000" dirty="0">
                <a:solidFill>
                  <a:srgbClr val="FF0000"/>
                </a:solidFill>
                <a:latin typeface="+mn-lt"/>
              </a:rPr>
              <a:t> - қоршаған орта мен объектінің ағымдағы параметрлерінің функциясы және басқару процесінде </a:t>
            </a:r>
            <a:r>
              <a:rPr lang="ru-RU" sz="2000" i="1" dirty="0">
                <a:solidFill>
                  <a:srgbClr val="FF0000"/>
                </a:solidFill>
                <a:latin typeface="+mn-lt"/>
              </a:rPr>
              <a:t>жүзеге асырылатын болжам</a:t>
            </a:r>
            <a:r>
              <a:rPr lang="ru-RU" sz="2000" dirty="0">
                <a:solidFill>
                  <a:srgbClr val="FF0000"/>
                </a:solidFill>
                <a:latin typeface="+mn-lt"/>
              </a:rPr>
              <a:t>)</a:t>
            </a:r>
            <a:r>
              <a:rPr lang="en-US" sz="2000" dirty="0">
                <a:solidFill>
                  <a:srgbClr val="FF0000"/>
                </a:solidFill>
                <a:latin typeface="+mn-lt"/>
              </a:rPr>
              <a:t>.</a:t>
            </a:r>
            <a:endParaRPr lang="ru-RU" sz="2000" dirty="0">
              <a:solidFill>
                <a:srgbClr val="FF0000"/>
              </a:solidFill>
              <a:latin typeface="+mn-lt"/>
            </a:endParaRPr>
          </a:p>
        </p:txBody>
      </p:sp>
      <p:sp>
        <p:nvSpPr>
          <p:cNvPr id="2" name="Заголовок 1"/>
          <p:cNvSpPr>
            <a:spLocks noGrp="1"/>
          </p:cNvSpPr>
          <p:nvPr>
            <p:ph type="title"/>
          </p:nvPr>
        </p:nvSpPr>
        <p:spPr>
          <a:xfrm>
            <a:off x="0" y="6350"/>
            <a:ext cx="8532813" cy="1622425"/>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700" dirty="0">
                <a:solidFill>
                  <a:schemeClr val="bg1"/>
                </a:solidFill>
                <a:latin typeface="+mj-lt"/>
              </a:rPr>
              <a:t>Тұйық жүйесі = басқару объектісі + басқару жүйесі ортамен өзара әрекеттесетін және бір-біріне тікелей және кері байланыс контурлары арқылы тұйық болып табылады. </a:t>
            </a:r>
          </a:p>
        </p:txBody>
      </p:sp>
      <p:sp>
        <p:nvSpPr>
          <p:cNvPr id="35848" name="Номер слайда 2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1E30061-245F-4420-AAB6-2C7CB4D85141}" type="slidenum">
              <a:rPr lang="ru-RU">
                <a:cs typeface="Arial" charset="0"/>
              </a:rPr>
              <a:pPr fontAlgn="base">
                <a:spcBef>
                  <a:spcPct val="0"/>
                </a:spcBef>
                <a:spcAft>
                  <a:spcPct val="0"/>
                </a:spcAft>
              </a:pPr>
              <a:t>22</a:t>
            </a:fld>
            <a:endParaRPr lang="ru-RU">
              <a:cs typeface="Arial" charset="0"/>
            </a:endParaRPr>
          </a:p>
        </p:txBody>
      </p:sp>
      <p:grpSp>
        <p:nvGrpSpPr>
          <p:cNvPr id="4" name="Group 3">
            <a:extLst>
              <a:ext uri="{FF2B5EF4-FFF2-40B4-BE49-F238E27FC236}">
                <a16:creationId xmlns:a16="http://schemas.microsoft.com/office/drawing/2014/main" id="{77C915E0-D96E-4781-9438-A506D86F693A}"/>
              </a:ext>
            </a:extLst>
          </p:cNvPr>
          <p:cNvGrpSpPr/>
          <p:nvPr/>
        </p:nvGrpSpPr>
        <p:grpSpPr>
          <a:xfrm>
            <a:off x="-36255" y="1629149"/>
            <a:ext cx="5328335" cy="5040211"/>
            <a:chOff x="-85725" y="1628775"/>
            <a:chExt cx="5305540" cy="5040211"/>
          </a:xfrm>
        </p:grpSpPr>
        <p:sp>
          <p:nvSpPr>
            <p:cNvPr id="5" name="Прямоугольник 4"/>
            <p:cNvSpPr/>
            <p:nvPr/>
          </p:nvSpPr>
          <p:spPr>
            <a:xfrm>
              <a:off x="395288" y="2255838"/>
              <a:ext cx="4392612" cy="326072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nvGrpSpPr>
            <p:cNvPr id="35842" name="Группа 18"/>
            <p:cNvGrpSpPr>
              <a:grpSpLocks/>
            </p:cNvGrpSpPr>
            <p:nvPr/>
          </p:nvGrpSpPr>
          <p:grpSpPr bwMode="auto">
            <a:xfrm>
              <a:off x="-85725" y="2420938"/>
              <a:ext cx="5305540" cy="4248048"/>
              <a:chOff x="-236737" y="1484784"/>
              <a:chExt cx="5306641" cy="4248472"/>
            </a:xfrm>
          </p:grpSpPr>
          <p:sp>
            <p:nvSpPr>
              <p:cNvPr id="6" name="TextBox 5"/>
              <p:cNvSpPr txBox="1"/>
              <p:nvPr/>
            </p:nvSpPr>
            <p:spPr>
              <a:xfrm>
                <a:off x="1116094" y="1484784"/>
                <a:ext cx="2664378" cy="1077326"/>
              </a:xfrm>
              <a:prstGeom prst="rect">
                <a:avLst/>
              </a:prstGeom>
              <a:solidFill>
                <a:schemeClr val="accent2">
                  <a:lumMod val="40000"/>
                  <a:lumOff val="60000"/>
                </a:schemeClr>
              </a:solidFill>
            </p:spPr>
            <p:txBody>
              <a:bodyPr>
                <a:spAutoFit/>
              </a:bodyPr>
              <a:lstStyle/>
              <a:p>
                <a:pPr algn="ctr" fontAlgn="auto">
                  <a:spcBef>
                    <a:spcPts val="0"/>
                  </a:spcBef>
                  <a:spcAft>
                    <a:spcPts val="0"/>
                  </a:spcAft>
                  <a:defRPr/>
                </a:pPr>
                <a:r>
                  <a:rPr lang="ru-RU" sz="3200" dirty="0">
                    <a:latin typeface="+mn-lt"/>
                    <a:cs typeface="+mn-cs"/>
                  </a:rPr>
                  <a:t>Басқару жүйесі</a:t>
                </a:r>
              </a:p>
            </p:txBody>
          </p:sp>
          <p:sp>
            <p:nvSpPr>
              <p:cNvPr id="7" name="TextBox 6"/>
              <p:cNvSpPr txBox="1"/>
              <p:nvPr/>
            </p:nvSpPr>
            <p:spPr>
              <a:xfrm>
                <a:off x="1116094" y="3213744"/>
                <a:ext cx="2664378" cy="1077326"/>
              </a:xfrm>
              <a:prstGeom prst="rect">
                <a:avLst/>
              </a:prstGeom>
              <a:solidFill>
                <a:schemeClr val="accent2">
                  <a:lumMod val="40000"/>
                  <a:lumOff val="60000"/>
                </a:schemeClr>
              </a:solidFill>
            </p:spPr>
            <p:txBody>
              <a:bodyPr>
                <a:spAutoFit/>
              </a:bodyPr>
              <a:lstStyle/>
              <a:p>
                <a:pPr algn="ctr" fontAlgn="auto">
                  <a:spcBef>
                    <a:spcPts val="0"/>
                  </a:spcBef>
                  <a:spcAft>
                    <a:spcPts val="0"/>
                  </a:spcAft>
                  <a:defRPr/>
                </a:pPr>
                <a:r>
                  <a:rPr lang="ru-RU" sz="3200" dirty="0">
                    <a:latin typeface="+mn-lt"/>
                    <a:cs typeface="+mn-cs"/>
                  </a:rPr>
                  <a:t>Басқару объектісі</a:t>
                </a:r>
              </a:p>
            </p:txBody>
          </p:sp>
          <p:grpSp>
            <p:nvGrpSpPr>
              <p:cNvPr id="35854" name="Группа 11"/>
              <p:cNvGrpSpPr>
                <a:grpSpLocks/>
              </p:cNvGrpSpPr>
              <p:nvPr/>
            </p:nvGrpSpPr>
            <p:grpSpPr bwMode="auto">
              <a:xfrm>
                <a:off x="3341597" y="2730649"/>
                <a:ext cx="1158395" cy="3002607"/>
                <a:chOff x="3341597" y="2730649"/>
                <a:chExt cx="1158395" cy="3002607"/>
              </a:xfrm>
            </p:grpSpPr>
            <p:sp>
              <p:nvSpPr>
                <p:cNvPr id="10" name="Стрелка углом 9"/>
                <p:cNvSpPr/>
                <p:nvPr/>
              </p:nvSpPr>
              <p:spPr>
                <a:xfrm rot="10800000">
                  <a:off x="3342230" y="3747197"/>
                  <a:ext cx="1157528" cy="1986161"/>
                </a:xfrm>
                <a:prstGeom prst="bentArrow">
                  <a:avLst>
                    <a:gd name="adj1" fmla="val 15927"/>
                    <a:gd name="adj2" fmla="val 17288"/>
                    <a:gd name="adj3" fmla="val 25000"/>
                    <a:gd name="adj4" fmla="val 4229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9" name="Стрелка углом 8"/>
                <p:cNvSpPr/>
                <p:nvPr/>
              </p:nvSpPr>
              <p:spPr>
                <a:xfrm rot="10800000">
                  <a:off x="3780471" y="2731095"/>
                  <a:ext cx="719287" cy="1351098"/>
                </a:xfrm>
                <a:prstGeom prst="bentArrow">
                  <a:avLst>
                    <a:gd name="adj1" fmla="val 25000"/>
                    <a:gd name="adj2" fmla="val 25000"/>
                    <a:gd name="adj3" fmla="val 38137"/>
                    <a:gd name="adj4" fmla="val 4375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grpSp>
          <p:sp>
            <p:nvSpPr>
              <p:cNvPr id="35855" name="TextBox 10"/>
              <p:cNvSpPr txBox="1">
                <a:spLocks noChangeArrowheads="1"/>
              </p:cNvSpPr>
              <p:nvPr/>
            </p:nvSpPr>
            <p:spPr bwMode="auto">
              <a:xfrm>
                <a:off x="974106" y="4995173"/>
                <a:ext cx="2805804" cy="523272"/>
              </a:xfrm>
              <a:prstGeom prst="rect">
                <a:avLst/>
              </a:prstGeom>
              <a:noFill/>
              <a:ln w="9525">
                <a:noFill/>
                <a:miter lim="800000"/>
                <a:headEnd/>
                <a:tailEnd/>
              </a:ln>
            </p:spPr>
            <p:txBody>
              <a:bodyPr>
                <a:spAutoFit/>
              </a:bodyPr>
              <a:lstStyle/>
              <a:p>
                <a:pPr algn="ctr"/>
                <a:r>
                  <a:rPr lang="ru-RU" sz="2800" dirty="0">
                    <a:solidFill>
                      <a:srgbClr val="00B050"/>
                    </a:solidFill>
                    <a:latin typeface="Georgia" pitchFamily="18" charset="0"/>
                  </a:rPr>
                  <a:t>Қоршаған орта</a:t>
                </a:r>
              </a:p>
            </p:txBody>
          </p:sp>
          <p:grpSp>
            <p:nvGrpSpPr>
              <p:cNvPr id="35856" name="Группа 12"/>
              <p:cNvGrpSpPr>
                <a:grpSpLocks/>
              </p:cNvGrpSpPr>
              <p:nvPr/>
            </p:nvGrpSpPr>
            <p:grpSpPr bwMode="auto">
              <a:xfrm rot="10800000">
                <a:off x="245254" y="1916831"/>
                <a:ext cx="1154625" cy="3744416"/>
                <a:chOff x="3495648" y="1844825"/>
                <a:chExt cx="1154625" cy="3744416"/>
              </a:xfrm>
            </p:grpSpPr>
            <p:sp>
              <p:nvSpPr>
                <p:cNvPr id="15" name="Стрелка углом 14"/>
                <p:cNvSpPr/>
                <p:nvPr/>
              </p:nvSpPr>
              <p:spPr>
                <a:xfrm rot="10800000">
                  <a:off x="3779433" y="2799929"/>
                  <a:ext cx="719287" cy="2787928"/>
                </a:xfrm>
                <a:prstGeom prst="bentArrow">
                  <a:avLst>
                    <a:gd name="adj1" fmla="val 25000"/>
                    <a:gd name="adj2" fmla="val 25000"/>
                    <a:gd name="adj3" fmla="val 41056"/>
                    <a:gd name="adj4" fmla="val 4375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6" name="Стрелка углом 15"/>
                <p:cNvSpPr/>
                <p:nvPr/>
              </p:nvSpPr>
              <p:spPr>
                <a:xfrm rot="5400000">
                  <a:off x="3496067" y="1841714"/>
                  <a:ext cx="1152640" cy="1154353"/>
                </a:xfrm>
                <a:prstGeom prst="bentArrow">
                  <a:avLst>
                    <a:gd name="adj1" fmla="val 15811"/>
                    <a:gd name="adj2" fmla="val 19857"/>
                    <a:gd name="adj3" fmla="val 35947"/>
                    <a:gd name="adj4" fmla="val 4375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4" name="Стрелка углом 13"/>
                <p:cNvSpPr/>
                <p:nvPr/>
              </p:nvSpPr>
              <p:spPr>
                <a:xfrm rot="5400000">
                  <a:off x="3825518" y="3450825"/>
                  <a:ext cx="720797" cy="816145"/>
                </a:xfrm>
                <a:prstGeom prst="bentArrow">
                  <a:avLst>
                    <a:gd name="adj1" fmla="val 25000"/>
                    <a:gd name="adj2" fmla="val 25000"/>
                    <a:gd name="adj3" fmla="val 38136"/>
                    <a:gd name="adj4" fmla="val 3207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grpSp>
          <p:sp>
            <p:nvSpPr>
              <p:cNvPr id="17" name="TextBox 16"/>
              <p:cNvSpPr txBox="1"/>
              <p:nvPr/>
            </p:nvSpPr>
            <p:spPr>
              <a:xfrm>
                <a:off x="4515791" y="2315129"/>
                <a:ext cx="554113" cy="2698047"/>
              </a:xfrm>
              <a:prstGeom prst="rect">
                <a:avLst/>
              </a:prstGeom>
              <a:noFill/>
            </p:spPr>
            <p:txBody>
              <a:bodyPr vert="vert270" wrap="square">
                <a:spAutoFit/>
              </a:bodyPr>
              <a:lstStyle/>
              <a:p>
                <a:pPr fontAlgn="auto">
                  <a:spcBef>
                    <a:spcPts val="0"/>
                  </a:spcBef>
                  <a:spcAft>
                    <a:spcPts val="0"/>
                  </a:spcAft>
                  <a:defRPr/>
                </a:pPr>
                <a:r>
                  <a:rPr lang="ru-RU" sz="2400" dirty="0">
                    <a:solidFill>
                      <a:schemeClr val="tx2"/>
                    </a:solidFill>
                    <a:latin typeface="+mn-lt"/>
                    <a:cs typeface="+mn-cs"/>
                  </a:rPr>
                  <a:t>Тікелей байланыс</a:t>
                </a:r>
              </a:p>
            </p:txBody>
          </p:sp>
          <p:sp>
            <p:nvSpPr>
              <p:cNvPr id="18" name="TextBox 17"/>
              <p:cNvSpPr txBox="1"/>
              <p:nvPr/>
            </p:nvSpPr>
            <p:spPr>
              <a:xfrm>
                <a:off x="-236737" y="2417750"/>
                <a:ext cx="554113" cy="2811450"/>
              </a:xfrm>
              <a:prstGeom prst="rect">
                <a:avLst/>
              </a:prstGeom>
              <a:noFill/>
            </p:spPr>
            <p:txBody>
              <a:bodyPr vert="vert270">
                <a:spAutoFit/>
              </a:bodyPr>
              <a:lstStyle/>
              <a:p>
                <a:pPr fontAlgn="auto">
                  <a:spcBef>
                    <a:spcPts val="0"/>
                  </a:spcBef>
                  <a:spcAft>
                    <a:spcPts val="0"/>
                  </a:spcAft>
                  <a:defRPr/>
                </a:pPr>
                <a:r>
                  <a:rPr lang="ru-RU" sz="2400" dirty="0">
                    <a:latin typeface="+mn-lt"/>
                    <a:cs typeface="+mn-cs"/>
                  </a:rPr>
                  <a:t>Кері байланыс</a:t>
                </a:r>
              </a:p>
            </p:txBody>
          </p:sp>
        </p:grpSp>
        <p:sp>
          <p:nvSpPr>
            <p:cNvPr id="20" name="Стрелка углом 19"/>
            <p:cNvSpPr/>
            <p:nvPr/>
          </p:nvSpPr>
          <p:spPr>
            <a:xfrm rot="5400000">
              <a:off x="3883025" y="2963863"/>
              <a:ext cx="936625" cy="857250"/>
            </a:xfrm>
            <a:prstGeom prst="bentArrow">
              <a:avLst>
                <a:gd name="adj1" fmla="val 21155"/>
                <a:gd name="adj2" fmla="val 25000"/>
                <a:gd name="adj3" fmla="val 37253"/>
                <a:gd name="adj4" fmla="val 3982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35846" name="TextBox 20"/>
            <p:cNvSpPr txBox="1">
              <a:spLocks noChangeArrowheads="1"/>
            </p:cNvSpPr>
            <p:nvPr/>
          </p:nvSpPr>
          <p:spPr bwMode="auto">
            <a:xfrm>
              <a:off x="190500" y="1628775"/>
              <a:ext cx="4886325" cy="584775"/>
            </a:xfrm>
            <a:prstGeom prst="rect">
              <a:avLst/>
            </a:prstGeom>
            <a:noFill/>
            <a:ln w="9525">
              <a:noFill/>
              <a:miter lim="800000"/>
              <a:headEnd/>
              <a:tailEnd/>
            </a:ln>
          </p:spPr>
          <p:txBody>
            <a:bodyPr>
              <a:spAutoFit/>
            </a:bodyPr>
            <a:lstStyle/>
            <a:p>
              <a:pPr algn="ctr"/>
              <a:r>
                <a:rPr lang="ru-RU" sz="3200" dirty="0">
                  <a:solidFill>
                    <a:srgbClr val="00B050"/>
                  </a:solidFill>
                  <a:latin typeface="Georgia" pitchFamily="18" charset="0"/>
                </a:rPr>
                <a:t>Қоршаған орта</a:t>
              </a:r>
            </a:p>
          </p:txBody>
        </p:sp>
        <p:sp>
          <p:nvSpPr>
            <p:cNvPr id="35847" name="TextBox 7"/>
            <p:cNvSpPr txBox="1">
              <a:spLocks noChangeArrowheads="1"/>
            </p:cNvSpPr>
            <p:nvPr/>
          </p:nvSpPr>
          <p:spPr bwMode="auto">
            <a:xfrm>
              <a:off x="1123950" y="3541713"/>
              <a:ext cx="3086100" cy="461665"/>
            </a:xfrm>
            <a:prstGeom prst="rect">
              <a:avLst/>
            </a:prstGeom>
            <a:noFill/>
            <a:ln w="9525">
              <a:noFill/>
              <a:miter lim="800000"/>
              <a:headEnd/>
              <a:tailEnd/>
            </a:ln>
          </p:spPr>
          <p:txBody>
            <a:bodyPr>
              <a:spAutoFit/>
            </a:bodyPr>
            <a:lstStyle/>
            <a:p>
              <a:pPr algn="ctr"/>
              <a:r>
                <a:rPr lang="ru-RU" sz="2400" dirty="0">
                  <a:solidFill>
                    <a:schemeClr val="bg1"/>
                  </a:solidFill>
                  <a:latin typeface="Georgia" pitchFamily="18" charset="0"/>
                </a:rPr>
                <a:t>Тұйық жүйе</a:t>
              </a:r>
            </a:p>
          </p:txBody>
        </p:sp>
        <p:sp>
          <p:nvSpPr>
            <p:cNvPr id="23" name="Стрелка вправо 22"/>
            <p:cNvSpPr/>
            <p:nvPr/>
          </p:nvSpPr>
          <p:spPr>
            <a:xfrm rot="5400000">
              <a:off x="1012826" y="5414962"/>
              <a:ext cx="762000" cy="307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FF0000"/>
                </a:solidFill>
              </a:endParaRPr>
            </a:p>
          </p:txBody>
        </p:sp>
        <p:sp>
          <p:nvSpPr>
            <p:cNvPr id="24" name="Стрелка вправо 23"/>
            <p:cNvSpPr/>
            <p:nvPr/>
          </p:nvSpPr>
          <p:spPr>
            <a:xfrm rot="16200000">
              <a:off x="3370263" y="5432425"/>
              <a:ext cx="796925" cy="307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5851" name="TextBox 24"/>
            <p:cNvSpPr txBox="1">
              <a:spLocks noChangeArrowheads="1"/>
            </p:cNvSpPr>
            <p:nvPr/>
          </p:nvSpPr>
          <p:spPr bwMode="auto">
            <a:xfrm>
              <a:off x="1487488" y="5446713"/>
              <a:ext cx="2220912" cy="646331"/>
            </a:xfrm>
            <a:prstGeom prst="rect">
              <a:avLst/>
            </a:prstGeom>
            <a:noFill/>
            <a:ln w="9525">
              <a:noFill/>
              <a:miter lim="800000"/>
              <a:headEnd/>
              <a:tailEnd/>
            </a:ln>
          </p:spPr>
          <p:txBody>
            <a:bodyPr>
              <a:spAutoFit/>
            </a:bodyPr>
            <a:lstStyle/>
            <a:p>
              <a:pPr algn="ctr"/>
              <a:r>
                <a:rPr lang="ru-RU" dirty="0">
                  <a:solidFill>
                    <a:srgbClr val="FF0000"/>
                  </a:solidFill>
                  <a:latin typeface="Georgia" pitchFamily="18" charset="0"/>
                </a:rPr>
                <a:t>Қоршаған ортамен өзара әрекеттесуі</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9144000" cy="685800"/>
          </a:xfrm>
          <a:solidFill>
            <a:srgbClr val="40706E"/>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fontAlgn="auto">
              <a:spcAft>
                <a:spcPts val="0"/>
              </a:spcAft>
              <a:defRPr/>
            </a:pPr>
            <a:r>
              <a:rPr lang="ru-RU" sz="2400" dirty="0">
                <a:solidFill>
                  <a:schemeClr val="bg1"/>
                </a:solidFill>
                <a:latin typeface="+mj-lt"/>
              </a:rPr>
              <a:t>Басқару процесінде ақпаратты құрылымдау.</a:t>
            </a:r>
          </a:p>
        </p:txBody>
      </p:sp>
      <p:sp>
        <p:nvSpPr>
          <p:cNvPr id="3" name="Объект 2"/>
          <p:cNvSpPr>
            <a:spLocks noGrp="1"/>
          </p:cNvSpPr>
          <p:nvPr>
            <p:ph idx="1"/>
          </p:nvPr>
        </p:nvSpPr>
        <p:spPr>
          <a:xfrm>
            <a:off x="4860032" y="717550"/>
            <a:ext cx="4284663" cy="6129338"/>
          </a:xfrm>
        </p:spPr>
        <p:style>
          <a:lnRef idx="0">
            <a:scrgbClr r="0" g="0" b="0"/>
          </a:lnRef>
          <a:fillRef idx="1001">
            <a:schemeClr val="lt2"/>
          </a:fillRef>
          <a:effectRef idx="0">
            <a:scrgbClr r="0" g="0" b="0"/>
          </a:effectRef>
          <a:fontRef idx="major"/>
        </p:style>
        <p:txBody>
          <a:bodyPr>
            <a:normAutofit fontScale="92500" lnSpcReduction="20000"/>
          </a:bodyPr>
          <a:lstStyle/>
          <a:p>
            <a:pPr marL="365760" indent="-256032" fontAlgn="auto">
              <a:spcAft>
                <a:spcPts val="0"/>
              </a:spcAft>
              <a:buClr>
                <a:schemeClr val="accent3"/>
              </a:buClr>
              <a:buFont typeface="Georgia"/>
              <a:buChar char="•"/>
              <a:defRPr/>
            </a:pPr>
            <a:r>
              <a:rPr lang="ru-RU" sz="2000" dirty="0">
                <a:latin typeface="+mn-lt"/>
              </a:rPr>
              <a:t>Егер сіз бұл құрылымды сенімді ақпаратпен толтыра алмасаңыз, басқару мүмкін емес немесе қауіпті.</a:t>
            </a:r>
          </a:p>
          <a:p>
            <a:pPr marL="365760" indent="-256032" fontAlgn="auto">
              <a:spcAft>
                <a:spcPts val="0"/>
              </a:spcAft>
              <a:buClr>
                <a:schemeClr val="accent3"/>
              </a:buClr>
              <a:buFont typeface="Georgia"/>
              <a:buChar char="•"/>
              <a:defRPr/>
            </a:pPr>
            <a:r>
              <a:rPr lang="ru-RU" sz="2000" dirty="0">
                <a:latin typeface="+mn-lt"/>
              </a:rPr>
              <a:t>Басқару тұжырымдамасы мақсатқа жету алгоритмін, сонымен қатар басқару қателіктерінің векторын нөлге келтіруді сипаттайды </a:t>
            </a:r>
            <a:r>
              <a:rPr lang="en-US" sz="2000" dirty="0">
                <a:latin typeface="+mn-lt"/>
              </a:rPr>
              <a:t>(</a:t>
            </a:r>
            <a:r>
              <a:rPr lang="az-Cyrl-AZ" sz="2000" dirty="0">
                <a:latin typeface="+mn-lt"/>
              </a:rPr>
              <a:t>соның ішінде бар</a:t>
            </a:r>
            <a:r>
              <a:rPr lang="en-US" sz="2000" dirty="0">
                <a:latin typeface="+mn-lt"/>
              </a:rPr>
              <a:t>)</a:t>
            </a:r>
            <a:r>
              <a:rPr lang="ru-RU" sz="2000" dirty="0">
                <a:latin typeface="+mn-lt"/>
              </a:rPr>
              <a:t>.</a:t>
            </a:r>
          </a:p>
          <a:p>
            <a:pPr marL="365760" indent="-256032" fontAlgn="auto">
              <a:spcAft>
                <a:spcPts val="0"/>
              </a:spcAft>
              <a:buClr>
                <a:schemeClr val="accent3"/>
              </a:buClr>
              <a:buFont typeface="Georgia"/>
              <a:buChar char="•"/>
              <a:defRPr/>
            </a:pPr>
            <a:r>
              <a:rPr lang="ru-RU" sz="2000" dirty="0">
                <a:latin typeface="+mn-lt"/>
              </a:rPr>
              <a:t>Егер мақсатты вектор уақытта өте келе тұрақты болса, онда бұл басқару теңгерімдік режимінде болады.</a:t>
            </a:r>
          </a:p>
          <a:p>
            <a:pPr marL="365760" indent="-256032" fontAlgn="auto">
              <a:spcAft>
                <a:spcPts val="0"/>
              </a:spcAft>
              <a:buClr>
                <a:schemeClr val="accent3"/>
              </a:buClr>
              <a:buFont typeface="Georgia"/>
              <a:buChar char="•"/>
              <a:defRPr/>
            </a:pPr>
            <a:r>
              <a:rPr lang="ru-RU" sz="2000" dirty="0">
                <a:latin typeface="+mn-lt"/>
              </a:rPr>
              <a:t>Егер мақсаттар векторы уақытта өте келе өзгерсе, онда бұл маневр.</a:t>
            </a:r>
          </a:p>
          <a:p>
            <a:pPr marL="365760" indent="-256032" fontAlgn="auto">
              <a:spcAft>
                <a:spcPts val="0"/>
              </a:spcAft>
              <a:buClr>
                <a:schemeClr val="accent3"/>
              </a:buClr>
              <a:buFont typeface="Georgia"/>
              <a:buChar char="•"/>
              <a:defRPr/>
            </a:pPr>
            <a:r>
              <a:rPr lang="ru-RU" sz="2000" dirty="0">
                <a:latin typeface="+mn-lt"/>
              </a:rPr>
              <a:t>Маневр жасаудың ерекше жағдайы - бұл басқа субъектілердің әрекетіне жауап беру қажеттілігіне байланысты мақсаттар векторының өзгеруі, бұл басқарулардің немесе кооперациялардің қақтығысы</a:t>
            </a:r>
            <a:r>
              <a:rPr lang="en-US" sz="2000" dirty="0">
                <a:latin typeface="+mn-lt"/>
              </a:rPr>
              <a:t>.</a:t>
            </a:r>
            <a:endParaRPr lang="ru-RU" sz="2000" dirty="0">
              <a:latin typeface="+mn-lt"/>
            </a:endParaRPr>
          </a:p>
        </p:txBody>
      </p:sp>
      <p:sp>
        <p:nvSpPr>
          <p:cNvPr id="103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Georgia" pitchFamily="18" charset="0"/>
            </a:endParaRPr>
          </a:p>
        </p:txBody>
      </p:sp>
      <p:grpSp>
        <p:nvGrpSpPr>
          <p:cNvPr id="15" name="Group 14">
            <a:extLst>
              <a:ext uri="{FF2B5EF4-FFF2-40B4-BE49-F238E27FC236}">
                <a16:creationId xmlns:a16="http://schemas.microsoft.com/office/drawing/2014/main" id="{EC180F59-12FB-40C1-ADA3-26EFBE6FE1E0}"/>
              </a:ext>
            </a:extLst>
          </p:cNvPr>
          <p:cNvGrpSpPr/>
          <p:nvPr/>
        </p:nvGrpSpPr>
        <p:grpSpPr>
          <a:xfrm>
            <a:off x="107950" y="819150"/>
            <a:ext cx="4760632" cy="5994226"/>
            <a:chOff x="107950" y="819150"/>
            <a:chExt cx="4760632" cy="5994226"/>
          </a:xfrm>
        </p:grpSpPr>
        <p:sp>
          <p:nvSpPr>
            <p:cNvPr id="4" name="TextBox 3">
              <a:extLst>
                <a:ext uri="{FF2B5EF4-FFF2-40B4-BE49-F238E27FC236}">
                  <a16:creationId xmlns:a16="http://schemas.microsoft.com/office/drawing/2014/main" id="{A7891290-1B4B-4AEC-993A-EABD36C8B4AB}"/>
                </a:ext>
              </a:extLst>
            </p:cNvPr>
            <p:cNvSpPr txBox="1"/>
            <p:nvPr/>
          </p:nvSpPr>
          <p:spPr>
            <a:xfrm>
              <a:off x="251520" y="820379"/>
              <a:ext cx="849154" cy="507831"/>
            </a:xfrm>
            <a:prstGeom prst="rect">
              <a:avLst/>
            </a:prstGeom>
            <a:solidFill>
              <a:schemeClr val="bg1"/>
            </a:solidFill>
          </p:spPr>
          <p:txBody>
            <a:bodyPr wrap="square" rtlCol="0">
              <a:spAutoFit/>
            </a:bodyPr>
            <a:lstStyle/>
            <a:p>
              <a:r>
                <a:rPr lang="az-Cyrl-AZ" sz="900" dirty="0"/>
                <a:t>Басқару </a:t>
              </a:r>
              <a:endParaRPr lang="en-US" sz="900" dirty="0"/>
            </a:p>
            <a:p>
              <a:r>
                <a:rPr lang="az-Cyrl-AZ" sz="900" dirty="0"/>
                <a:t>мақсаттар</a:t>
              </a:r>
              <a:endParaRPr lang="en-US" sz="900" dirty="0"/>
            </a:p>
            <a:p>
              <a:r>
                <a:rPr lang="az-Cyrl-AZ" sz="900" dirty="0"/>
                <a:t>векторы</a:t>
              </a:r>
              <a:endParaRPr lang="en-US" sz="900" dirty="0"/>
            </a:p>
          </p:txBody>
        </p:sp>
        <p:sp>
          <p:nvSpPr>
            <p:cNvPr id="5" name="TextBox 4">
              <a:extLst>
                <a:ext uri="{FF2B5EF4-FFF2-40B4-BE49-F238E27FC236}">
                  <a16:creationId xmlns:a16="http://schemas.microsoft.com/office/drawing/2014/main" id="{3C81FCF2-DA4C-4FBD-8BC8-67AD8B55954D}"/>
                </a:ext>
              </a:extLst>
            </p:cNvPr>
            <p:cNvSpPr txBox="1"/>
            <p:nvPr/>
          </p:nvSpPr>
          <p:spPr>
            <a:xfrm>
              <a:off x="1475656" y="843462"/>
              <a:ext cx="1279517" cy="230832"/>
            </a:xfrm>
            <a:prstGeom prst="rect">
              <a:avLst/>
            </a:prstGeom>
            <a:solidFill>
              <a:schemeClr val="bg1"/>
            </a:solidFill>
          </p:spPr>
          <p:txBody>
            <a:bodyPr wrap="none" rtlCol="0">
              <a:spAutoFit/>
            </a:bodyPr>
            <a:lstStyle/>
            <a:p>
              <a:r>
                <a:rPr lang="az-Cyrl-AZ" sz="900" dirty="0"/>
                <a:t>Жағдайдын векторы</a:t>
              </a:r>
              <a:endParaRPr lang="en-US" sz="900" dirty="0"/>
            </a:p>
          </p:txBody>
        </p:sp>
        <p:sp>
          <p:nvSpPr>
            <p:cNvPr id="6" name="TextBox 5">
              <a:extLst>
                <a:ext uri="{FF2B5EF4-FFF2-40B4-BE49-F238E27FC236}">
                  <a16:creationId xmlns:a16="http://schemas.microsoft.com/office/drawing/2014/main" id="{64C00A13-4F06-495A-8102-61248D081E3C}"/>
                </a:ext>
              </a:extLst>
            </p:cNvPr>
            <p:cNvSpPr txBox="1"/>
            <p:nvPr/>
          </p:nvSpPr>
          <p:spPr>
            <a:xfrm>
              <a:off x="3130155" y="836712"/>
              <a:ext cx="1152880" cy="369332"/>
            </a:xfrm>
            <a:prstGeom prst="rect">
              <a:avLst/>
            </a:prstGeom>
            <a:solidFill>
              <a:schemeClr val="bg1"/>
            </a:solidFill>
          </p:spPr>
          <p:txBody>
            <a:bodyPr wrap="none" rtlCol="0">
              <a:spAutoFit/>
            </a:bodyPr>
            <a:lstStyle/>
            <a:p>
              <a:r>
                <a:rPr lang="az-Cyrl-AZ" sz="900" dirty="0"/>
                <a:t>Басқару қатесінің </a:t>
              </a:r>
              <a:endParaRPr lang="en-US" sz="900" dirty="0"/>
            </a:p>
            <a:p>
              <a:r>
                <a:rPr lang="az-Cyrl-AZ" sz="900" dirty="0"/>
                <a:t>векторы</a:t>
              </a:r>
              <a:r>
                <a:rPr lang="en-US" sz="900" dirty="0"/>
                <a:t> ***</a:t>
              </a:r>
            </a:p>
          </p:txBody>
        </p:sp>
        <p:sp>
          <p:nvSpPr>
            <p:cNvPr id="7" name="TextBox 6">
              <a:extLst>
                <a:ext uri="{FF2B5EF4-FFF2-40B4-BE49-F238E27FC236}">
                  <a16:creationId xmlns:a16="http://schemas.microsoft.com/office/drawing/2014/main" id="{4EA7826A-3C7E-407C-826E-9F787236FF6A}"/>
                </a:ext>
              </a:extLst>
            </p:cNvPr>
            <p:cNvSpPr txBox="1"/>
            <p:nvPr/>
          </p:nvSpPr>
          <p:spPr>
            <a:xfrm>
              <a:off x="225194" y="1564050"/>
              <a:ext cx="1034438" cy="784830"/>
            </a:xfrm>
            <a:prstGeom prst="rect">
              <a:avLst/>
            </a:prstGeom>
            <a:solidFill>
              <a:schemeClr val="bg1"/>
            </a:solidFill>
          </p:spPr>
          <p:txBody>
            <a:bodyPr wrap="square" rtlCol="0">
              <a:spAutoFit/>
            </a:bodyPr>
            <a:lstStyle/>
            <a:p>
              <a:r>
                <a:rPr lang="en-US" sz="900" dirty="0"/>
                <a:t>1. </a:t>
              </a:r>
              <a:r>
                <a:rPr lang="az-Cyrl-AZ" sz="900" dirty="0"/>
                <a:t>Қалаймын</a:t>
              </a:r>
              <a:r>
                <a:rPr lang="en-US" sz="900" dirty="0"/>
                <a:t>…</a:t>
              </a:r>
            </a:p>
            <a:p>
              <a:r>
                <a:rPr lang="en-US" sz="900" dirty="0"/>
                <a:t>2. </a:t>
              </a:r>
              <a:r>
                <a:rPr lang="az-Cyrl-AZ" sz="900" dirty="0"/>
                <a:t>Қалаймын</a:t>
              </a:r>
              <a:r>
                <a:rPr lang="en-US" sz="900" dirty="0"/>
                <a:t>…</a:t>
              </a:r>
            </a:p>
            <a:p>
              <a:r>
                <a:rPr lang="en-US" sz="900" dirty="0"/>
                <a:t>3. </a:t>
              </a:r>
              <a:r>
                <a:rPr lang="az-Cyrl-AZ" sz="900" dirty="0"/>
                <a:t>Қалаймын</a:t>
              </a:r>
              <a:r>
                <a:rPr lang="en-US" sz="900" dirty="0"/>
                <a:t>…</a:t>
              </a:r>
            </a:p>
            <a:p>
              <a:r>
                <a:rPr lang="en-US" sz="900" dirty="0"/>
                <a:t>…</a:t>
              </a:r>
            </a:p>
            <a:p>
              <a:r>
                <a:rPr lang="en-US" sz="900" dirty="0"/>
                <a:t>N. </a:t>
              </a:r>
              <a:r>
                <a:rPr lang="az-Cyrl-AZ" sz="900" dirty="0"/>
                <a:t>Қалаймын</a:t>
              </a:r>
              <a:r>
                <a:rPr lang="en-US" sz="900" dirty="0"/>
                <a:t>…</a:t>
              </a:r>
            </a:p>
          </p:txBody>
        </p:sp>
        <p:sp>
          <p:nvSpPr>
            <p:cNvPr id="8" name="TextBox 7">
              <a:extLst>
                <a:ext uri="{FF2B5EF4-FFF2-40B4-BE49-F238E27FC236}">
                  <a16:creationId xmlns:a16="http://schemas.microsoft.com/office/drawing/2014/main" id="{E2F3F63A-E4DC-4796-A747-B1E484194FD3}"/>
                </a:ext>
              </a:extLst>
            </p:cNvPr>
            <p:cNvSpPr txBox="1"/>
            <p:nvPr/>
          </p:nvSpPr>
          <p:spPr>
            <a:xfrm>
              <a:off x="1561416" y="1564050"/>
              <a:ext cx="1223412" cy="784830"/>
            </a:xfrm>
            <a:prstGeom prst="rect">
              <a:avLst/>
            </a:prstGeom>
            <a:solidFill>
              <a:schemeClr val="bg1"/>
            </a:solidFill>
          </p:spPr>
          <p:txBody>
            <a:bodyPr wrap="none" rtlCol="0">
              <a:spAutoFit/>
            </a:bodyPr>
            <a:lstStyle/>
            <a:p>
              <a:pPr marL="228600" indent="-228600">
                <a:buAutoNum type="arabicPeriod"/>
              </a:pPr>
              <a:r>
                <a:rPr lang="az-Cyrl-AZ" sz="900" dirty="0"/>
                <a:t>Орын алады</a:t>
              </a:r>
              <a:r>
                <a:rPr lang="en-US" sz="900" dirty="0"/>
                <a:t>…</a:t>
              </a:r>
            </a:p>
            <a:p>
              <a:pPr marL="228600" indent="-228600">
                <a:buAutoNum type="arabicPeriod"/>
              </a:pPr>
              <a:r>
                <a:rPr lang="az-Cyrl-AZ" sz="900" dirty="0"/>
                <a:t>Орын алады</a:t>
              </a:r>
              <a:r>
                <a:rPr lang="en-US" sz="900" dirty="0"/>
                <a:t>…</a:t>
              </a:r>
            </a:p>
            <a:p>
              <a:pPr marL="228600" indent="-228600">
                <a:buAutoNum type="arabicPeriod"/>
              </a:pPr>
              <a:r>
                <a:rPr lang="az-Cyrl-AZ" sz="900" dirty="0"/>
                <a:t>Орын алады</a:t>
              </a:r>
              <a:r>
                <a:rPr lang="en-US" sz="900" dirty="0"/>
                <a:t>…</a:t>
              </a:r>
            </a:p>
            <a:p>
              <a:r>
                <a:rPr lang="en-US" sz="900" dirty="0"/>
                <a:t>… </a:t>
              </a:r>
            </a:p>
            <a:p>
              <a:r>
                <a:rPr lang="en-US" sz="900" dirty="0"/>
                <a:t>N.    </a:t>
              </a:r>
              <a:r>
                <a:rPr lang="az-Cyrl-AZ" sz="900" dirty="0"/>
                <a:t>Орын алады</a:t>
              </a:r>
              <a:r>
                <a:rPr lang="en-US" sz="900" dirty="0"/>
                <a:t>…</a:t>
              </a:r>
            </a:p>
          </p:txBody>
        </p:sp>
        <p:sp>
          <p:nvSpPr>
            <p:cNvPr id="9" name="TextBox 8">
              <a:extLst>
                <a:ext uri="{FF2B5EF4-FFF2-40B4-BE49-F238E27FC236}">
                  <a16:creationId xmlns:a16="http://schemas.microsoft.com/office/drawing/2014/main" id="{C2AD58AC-4F7D-4D9A-BDF6-8CF51AD8E6D7}"/>
                </a:ext>
              </a:extLst>
            </p:cNvPr>
            <p:cNvSpPr txBox="1"/>
            <p:nvPr/>
          </p:nvSpPr>
          <p:spPr>
            <a:xfrm>
              <a:off x="3244769" y="1550481"/>
              <a:ext cx="923651" cy="784830"/>
            </a:xfrm>
            <a:prstGeom prst="rect">
              <a:avLst/>
            </a:prstGeom>
            <a:solidFill>
              <a:schemeClr val="bg1"/>
            </a:solidFill>
          </p:spPr>
          <p:txBody>
            <a:bodyPr wrap="none" rtlCol="0">
              <a:spAutoFit/>
            </a:bodyPr>
            <a:lstStyle/>
            <a:p>
              <a:pPr marL="228600" indent="-228600">
                <a:buAutoNum type="arabicPeriod"/>
              </a:pPr>
              <a:r>
                <a:rPr lang="az-Cyrl-AZ" sz="900" dirty="0"/>
                <a:t>Ауытқу</a:t>
              </a:r>
              <a:r>
                <a:rPr lang="en-US" sz="900" dirty="0"/>
                <a:t>…</a:t>
              </a:r>
            </a:p>
            <a:p>
              <a:pPr marL="228600" indent="-228600">
                <a:buAutoNum type="arabicPeriod"/>
              </a:pPr>
              <a:r>
                <a:rPr lang="az-Cyrl-AZ" sz="900" dirty="0"/>
                <a:t>Ауытқу</a:t>
              </a:r>
              <a:r>
                <a:rPr lang="en-US" sz="900" dirty="0"/>
                <a:t>…</a:t>
              </a:r>
            </a:p>
            <a:p>
              <a:pPr marL="228600" indent="-228600">
                <a:buAutoNum type="arabicPeriod"/>
              </a:pPr>
              <a:r>
                <a:rPr lang="az-Cyrl-AZ" sz="900" dirty="0"/>
                <a:t>Ауытқу</a:t>
              </a:r>
              <a:r>
                <a:rPr lang="en-US" sz="900" dirty="0"/>
                <a:t>…</a:t>
              </a:r>
            </a:p>
            <a:p>
              <a:r>
                <a:rPr lang="en-US" sz="900" dirty="0"/>
                <a:t>…</a:t>
              </a:r>
            </a:p>
            <a:p>
              <a:r>
                <a:rPr lang="en-US" sz="900" dirty="0"/>
                <a:t>N.    </a:t>
              </a:r>
              <a:r>
                <a:rPr lang="az-Cyrl-AZ" sz="900" dirty="0"/>
                <a:t>Ауытқу</a:t>
              </a:r>
              <a:r>
                <a:rPr lang="en-US" sz="900" dirty="0"/>
                <a:t>…</a:t>
              </a:r>
            </a:p>
          </p:txBody>
        </p:sp>
        <p:sp>
          <p:nvSpPr>
            <p:cNvPr id="10" name="TextBox 9">
              <a:extLst>
                <a:ext uri="{FF2B5EF4-FFF2-40B4-BE49-F238E27FC236}">
                  <a16:creationId xmlns:a16="http://schemas.microsoft.com/office/drawing/2014/main" id="{DBD94D3F-82E5-477F-B42C-CE780F3E05AB}"/>
                </a:ext>
              </a:extLst>
            </p:cNvPr>
            <p:cNvSpPr txBox="1"/>
            <p:nvPr/>
          </p:nvSpPr>
          <p:spPr>
            <a:xfrm>
              <a:off x="1979712" y="2653970"/>
              <a:ext cx="602923" cy="369332"/>
            </a:xfrm>
            <a:prstGeom prst="rect">
              <a:avLst/>
            </a:prstGeom>
            <a:solidFill>
              <a:schemeClr val="bg1"/>
            </a:solidFill>
          </p:spPr>
          <p:txBody>
            <a:bodyPr wrap="square" rtlCol="0">
              <a:spAutoFit/>
            </a:bodyPr>
            <a:lstStyle/>
            <a:p>
              <a:r>
                <a:rPr lang="az-Cyrl-AZ" sz="900" dirty="0"/>
                <a:t>Орын </a:t>
              </a:r>
              <a:endParaRPr lang="en-US" sz="900" dirty="0"/>
            </a:p>
            <a:p>
              <a:r>
                <a:rPr lang="az-Cyrl-AZ" sz="900" dirty="0"/>
                <a:t>алады</a:t>
              </a:r>
              <a:endParaRPr lang="en-US" sz="900" dirty="0"/>
            </a:p>
          </p:txBody>
        </p:sp>
        <p:sp>
          <p:nvSpPr>
            <p:cNvPr id="13" name="TextBox 12">
              <a:extLst>
                <a:ext uri="{FF2B5EF4-FFF2-40B4-BE49-F238E27FC236}">
                  <a16:creationId xmlns:a16="http://schemas.microsoft.com/office/drawing/2014/main" id="{29B415A6-D19E-40DE-8374-1BD001EAD391}"/>
                </a:ext>
              </a:extLst>
            </p:cNvPr>
            <p:cNvSpPr txBox="1"/>
            <p:nvPr/>
          </p:nvSpPr>
          <p:spPr>
            <a:xfrm>
              <a:off x="2123728" y="3491716"/>
              <a:ext cx="530915" cy="369332"/>
            </a:xfrm>
            <a:prstGeom prst="rect">
              <a:avLst/>
            </a:prstGeom>
            <a:solidFill>
              <a:schemeClr val="bg1"/>
            </a:solidFill>
          </p:spPr>
          <p:txBody>
            <a:bodyPr wrap="none" rtlCol="0">
              <a:spAutoFit/>
            </a:bodyPr>
            <a:lstStyle/>
            <a:p>
              <a:r>
                <a:rPr lang="az-Cyrl-AZ" sz="900" dirty="0"/>
                <a:t>Орын </a:t>
              </a:r>
              <a:endParaRPr lang="en-US" sz="900" dirty="0"/>
            </a:p>
            <a:p>
              <a:r>
                <a:rPr lang="az-Cyrl-AZ" sz="900" dirty="0"/>
                <a:t>алады</a:t>
              </a:r>
              <a:endParaRPr lang="en-US" sz="900" dirty="0"/>
            </a:p>
          </p:txBody>
        </p:sp>
        <p:sp>
          <p:nvSpPr>
            <p:cNvPr id="11" name="TextBox 10">
              <a:extLst>
                <a:ext uri="{FF2B5EF4-FFF2-40B4-BE49-F238E27FC236}">
                  <a16:creationId xmlns:a16="http://schemas.microsoft.com/office/drawing/2014/main" id="{20B697EB-56BD-4F42-8156-EC6BE59C5A68}"/>
                </a:ext>
              </a:extLst>
            </p:cNvPr>
            <p:cNvSpPr txBox="1"/>
            <p:nvPr/>
          </p:nvSpPr>
          <p:spPr>
            <a:xfrm>
              <a:off x="225194" y="2400054"/>
              <a:ext cx="998991" cy="507831"/>
            </a:xfrm>
            <a:prstGeom prst="rect">
              <a:avLst/>
            </a:prstGeom>
            <a:solidFill>
              <a:schemeClr val="bg1"/>
            </a:solidFill>
          </p:spPr>
          <p:txBody>
            <a:bodyPr wrap="none" rtlCol="0">
              <a:spAutoFit/>
            </a:bodyPr>
            <a:lstStyle/>
            <a:p>
              <a:r>
                <a:rPr lang="az-Cyrl-AZ" sz="900" dirty="0"/>
                <a:t>Тікелей </a:t>
              </a:r>
              <a:endParaRPr lang="en-US" sz="900" dirty="0"/>
            </a:p>
            <a:p>
              <a:r>
                <a:rPr lang="az-Cyrl-AZ" sz="900" dirty="0"/>
                <a:t>басқарылатын </a:t>
              </a:r>
              <a:endParaRPr lang="en-US" sz="900" dirty="0"/>
            </a:p>
            <a:p>
              <a:r>
                <a:rPr lang="az-Cyrl-AZ" sz="900" dirty="0"/>
                <a:t>параметрлер</a:t>
              </a:r>
              <a:r>
                <a:rPr lang="en-US" sz="900" dirty="0"/>
                <a:t>:</a:t>
              </a:r>
            </a:p>
          </p:txBody>
        </p:sp>
        <p:sp>
          <p:nvSpPr>
            <p:cNvPr id="12" name="TextBox 11">
              <a:extLst>
                <a:ext uri="{FF2B5EF4-FFF2-40B4-BE49-F238E27FC236}">
                  <a16:creationId xmlns:a16="http://schemas.microsoft.com/office/drawing/2014/main" id="{69BAF5C3-02B3-4248-BFC1-39DCE48E3296}"/>
                </a:ext>
              </a:extLst>
            </p:cNvPr>
            <p:cNvSpPr txBox="1"/>
            <p:nvPr/>
          </p:nvSpPr>
          <p:spPr>
            <a:xfrm>
              <a:off x="395536" y="2849161"/>
              <a:ext cx="821059" cy="507831"/>
            </a:xfrm>
            <a:prstGeom prst="rect">
              <a:avLst/>
            </a:prstGeom>
            <a:solidFill>
              <a:schemeClr val="bg1"/>
            </a:solidFill>
          </p:spPr>
          <p:txBody>
            <a:bodyPr wrap="none" rtlCol="0">
              <a:spAutoFit/>
            </a:bodyPr>
            <a:lstStyle/>
            <a:p>
              <a:r>
                <a:rPr lang="az-Cyrl-AZ" sz="900" dirty="0"/>
                <a:t>басқару </a:t>
              </a:r>
              <a:endParaRPr lang="en-US" sz="900" dirty="0"/>
            </a:p>
            <a:p>
              <a:r>
                <a:rPr lang="az-Cyrl-AZ" sz="900" dirty="0"/>
                <a:t>әрекетінің</a:t>
              </a:r>
              <a:r>
                <a:rPr lang="en-US" sz="900" dirty="0"/>
                <a:t>  </a:t>
              </a:r>
              <a:r>
                <a:rPr lang="az-Cyrl-AZ" sz="900" dirty="0"/>
                <a:t> </a:t>
              </a:r>
              <a:endParaRPr lang="en-US" sz="900" dirty="0"/>
            </a:p>
            <a:p>
              <a:r>
                <a:rPr lang="az-Cyrl-AZ" sz="900" dirty="0"/>
                <a:t>векторы</a:t>
              </a:r>
              <a:endParaRPr lang="en-US" sz="900" dirty="0"/>
            </a:p>
          </p:txBody>
        </p:sp>
        <p:sp>
          <p:nvSpPr>
            <p:cNvPr id="14" name="TextBox 13">
              <a:extLst>
                <a:ext uri="{FF2B5EF4-FFF2-40B4-BE49-F238E27FC236}">
                  <a16:creationId xmlns:a16="http://schemas.microsoft.com/office/drawing/2014/main" id="{41841243-C594-4075-89DC-BDAE23712776}"/>
                </a:ext>
              </a:extLst>
            </p:cNvPr>
            <p:cNvSpPr txBox="1"/>
            <p:nvPr/>
          </p:nvSpPr>
          <p:spPr>
            <a:xfrm>
              <a:off x="196222" y="3429000"/>
              <a:ext cx="1063410" cy="923330"/>
            </a:xfrm>
            <a:prstGeom prst="rect">
              <a:avLst/>
            </a:prstGeom>
            <a:solidFill>
              <a:schemeClr val="bg1"/>
            </a:solidFill>
          </p:spPr>
          <p:txBody>
            <a:bodyPr wrap="square" rtlCol="0">
              <a:spAutoFit/>
            </a:bodyPr>
            <a:lstStyle/>
            <a:p>
              <a:r>
                <a:rPr lang="az-Cyrl-AZ" sz="900" dirty="0"/>
                <a:t>Кез-келген</a:t>
              </a:r>
              <a:r>
                <a:rPr lang="en-US" sz="900" dirty="0"/>
                <a:t> </a:t>
              </a:r>
              <a:r>
                <a:rPr lang="az-Cyrl-AZ" sz="900" dirty="0"/>
                <a:t>мәні</a:t>
              </a:r>
              <a:r>
                <a:rPr lang="en-US" sz="900" dirty="0"/>
                <a:t> </a:t>
              </a:r>
              <a:r>
                <a:rPr lang="az-Cyrl-AZ" sz="900" dirty="0"/>
                <a:t>ұйғарынды </a:t>
              </a:r>
              <a:endParaRPr lang="en-US" sz="900" dirty="0"/>
            </a:p>
            <a:p>
              <a:r>
                <a:rPr lang="az-Cyrl-AZ" sz="900" dirty="0"/>
                <a:t>деп танылатын </a:t>
              </a:r>
              <a:endParaRPr lang="en-US" sz="900" dirty="0"/>
            </a:p>
            <a:p>
              <a:r>
                <a:rPr lang="az-Cyrl-AZ" sz="900" dirty="0"/>
                <a:t>еркін</a:t>
              </a:r>
              <a:r>
                <a:rPr lang="en-US" sz="900" dirty="0"/>
                <a:t> </a:t>
              </a:r>
            </a:p>
            <a:p>
              <a:r>
                <a:rPr lang="az-Cyrl-AZ" sz="900" dirty="0"/>
                <a:t>параметрлер</a:t>
              </a:r>
              <a:r>
                <a:rPr lang="en-US" sz="900" dirty="0"/>
                <a:t> </a:t>
              </a:r>
            </a:p>
            <a:p>
              <a:endParaRPr lang="az-Cyrl-AZ" sz="900" dirty="0"/>
            </a:p>
          </p:txBody>
        </p:sp>
        <p:sp>
          <p:nvSpPr>
            <p:cNvPr id="16" name="TextBox 15">
              <a:extLst>
                <a:ext uri="{FF2B5EF4-FFF2-40B4-BE49-F238E27FC236}">
                  <a16:creationId xmlns:a16="http://schemas.microsoft.com/office/drawing/2014/main" id="{0D853C31-54B5-41BC-800D-211F89C9B405}"/>
                </a:ext>
              </a:extLst>
            </p:cNvPr>
            <p:cNvSpPr txBox="1"/>
            <p:nvPr/>
          </p:nvSpPr>
          <p:spPr>
            <a:xfrm>
              <a:off x="3154726" y="2492896"/>
              <a:ext cx="1713856" cy="1477328"/>
            </a:xfrm>
            <a:prstGeom prst="rect">
              <a:avLst/>
            </a:prstGeom>
            <a:solidFill>
              <a:schemeClr val="bg1"/>
            </a:solidFill>
          </p:spPr>
          <p:txBody>
            <a:bodyPr wrap="square" rtlCol="0">
              <a:spAutoFit/>
            </a:bodyPr>
            <a:lstStyle/>
            <a:p>
              <a:r>
                <a:rPr lang="az-Cyrl-AZ" sz="900" dirty="0"/>
                <a:t>Күйдін вектор өлшемін көбейту.</a:t>
              </a:r>
              <a:r>
                <a:rPr lang="en-US" sz="900" dirty="0"/>
                <a:t> </a:t>
              </a:r>
            </a:p>
            <a:p>
              <a:r>
                <a:rPr lang="az-Cyrl-AZ" sz="900" dirty="0"/>
                <a:t>Ол үшін өлшемге енгізілген параметрлерін есебке алу керек. Сол параметрлер басқару мақсаттар векторін</a:t>
              </a:r>
              <a:r>
                <a:rPr lang="en-US" sz="900" dirty="0"/>
                <a:t> </a:t>
              </a:r>
              <a:r>
                <a:rPr lang="az-Cyrl-AZ" sz="900" dirty="0"/>
                <a:t>жасаушы</a:t>
              </a:r>
              <a:r>
                <a:rPr lang="en-US" sz="900" dirty="0"/>
                <a:t> </a:t>
              </a:r>
              <a:r>
                <a:rPr lang="az-Cyrl-AZ" sz="900" dirty="0"/>
                <a:t>бақылау параметрлерімен</a:t>
              </a:r>
              <a:r>
                <a:rPr lang="en-US" sz="900" dirty="0"/>
                <a:t> </a:t>
              </a:r>
              <a:r>
                <a:rPr lang="az-Cyrl-AZ" sz="900" dirty="0"/>
                <a:t>ақпараттық және алгоритмдік байланысты.</a:t>
              </a:r>
              <a:endParaRPr lang="en-US" sz="900" dirty="0"/>
            </a:p>
          </p:txBody>
        </p:sp>
        <p:sp>
          <p:nvSpPr>
            <p:cNvPr id="17" name="TextBox 16">
              <a:extLst>
                <a:ext uri="{FF2B5EF4-FFF2-40B4-BE49-F238E27FC236}">
                  <a16:creationId xmlns:a16="http://schemas.microsoft.com/office/drawing/2014/main" id="{8DA28C2D-0491-4594-9EE0-FFB678DDE243}"/>
                </a:ext>
              </a:extLst>
            </p:cNvPr>
            <p:cNvSpPr txBox="1"/>
            <p:nvPr/>
          </p:nvSpPr>
          <p:spPr>
            <a:xfrm>
              <a:off x="260764" y="4366552"/>
              <a:ext cx="4599268" cy="2446824"/>
            </a:xfrm>
            <a:prstGeom prst="rect">
              <a:avLst/>
            </a:prstGeom>
            <a:solidFill>
              <a:schemeClr val="bg1"/>
            </a:solidFill>
          </p:spPr>
          <p:txBody>
            <a:bodyPr wrap="square" rtlCol="0">
              <a:spAutoFit/>
            </a:bodyPr>
            <a:lstStyle/>
            <a:p>
              <a:r>
                <a:rPr lang="en-US" sz="900" dirty="0"/>
                <a:t>1, … , N - </a:t>
              </a:r>
              <a:r>
                <a:rPr lang="az-Cyrl-AZ" sz="900" dirty="0"/>
                <a:t>басқару объектісінің (процесінің) бақылау параметрлерін кері тәртіпте,</a:t>
              </a:r>
              <a:endParaRPr lang="en-US" sz="900" dirty="0"/>
            </a:p>
            <a:p>
              <a:r>
                <a:rPr lang="en-US" sz="900" dirty="0"/>
                <a:t>          </a:t>
              </a:r>
              <a:r>
                <a:rPr lang="az-Cyrl-AZ" sz="900" dirty="0"/>
                <a:t>егер қойылған мақсаттардың толық жиынтығына қол жеткізу мүмкіндық </a:t>
              </a:r>
              <a:endParaRPr lang="en-US" sz="900" dirty="0"/>
            </a:p>
            <a:p>
              <a:r>
                <a:rPr lang="en-US" sz="900" dirty="0"/>
                <a:t>          </a:t>
              </a:r>
              <a:r>
                <a:rPr lang="az-Cyrl-AZ" sz="900" dirty="0"/>
                <a:t>болмаса, таңдалған нақты мақсаттарды жүзеге асырудан мәжбүрлі түрде </a:t>
              </a:r>
              <a:endParaRPr lang="en-US" sz="900" dirty="0"/>
            </a:p>
            <a:p>
              <a:r>
                <a:rPr lang="en-US" sz="900" dirty="0"/>
                <a:t>          </a:t>
              </a:r>
              <a:r>
                <a:rPr lang="az-Cyrl-AZ" sz="900" dirty="0"/>
                <a:t>бас тартуға;</a:t>
              </a:r>
              <a:endParaRPr lang="en-US" sz="900" dirty="0"/>
            </a:p>
            <a:p>
              <a:endParaRPr lang="en-US" sz="900" dirty="0"/>
            </a:p>
            <a:p>
              <a:r>
                <a:rPr lang="en-US" sz="900" dirty="0"/>
                <a:t>N+1, … , N+M+L - </a:t>
              </a:r>
              <a:r>
                <a:rPr lang="az-Cyrl-AZ" sz="900" dirty="0"/>
                <a:t>мүмкін күйлердің матрицасындағы бақылаумен байланысты</a:t>
              </a:r>
              <a:endParaRPr lang="en-US" sz="900" dirty="0"/>
            </a:p>
            <a:p>
              <a:r>
                <a:rPr lang="en-US" sz="900" dirty="0"/>
                <a:t>         </a:t>
              </a:r>
              <a:r>
                <a:rPr lang="az-Cyrl-AZ" sz="900" dirty="0"/>
                <a:t> параметрлер;</a:t>
              </a:r>
              <a:endParaRPr lang="en-US" sz="900" dirty="0"/>
            </a:p>
            <a:p>
              <a:endParaRPr lang="en-US" sz="900" dirty="0"/>
            </a:p>
            <a:p>
              <a:r>
                <a:rPr lang="en-US" sz="900" dirty="0"/>
                <a:t>N+1, ... , N+M - </a:t>
              </a:r>
              <a:r>
                <a:rPr lang="az-Cyrl-AZ" sz="900" dirty="0"/>
                <a:t>тікелей басқарылатын параметрлер (басқару әрекетінің векторы); </a:t>
              </a:r>
              <a:endParaRPr lang="en-US" sz="900" dirty="0"/>
            </a:p>
            <a:p>
              <a:r>
                <a:rPr lang="en-US" sz="900" dirty="0"/>
                <a:t>          </a:t>
              </a:r>
              <a:r>
                <a:rPr lang="az-Cyrl-AZ" sz="900" dirty="0"/>
                <a:t>ерекше жағдай барлық немесе кейбір тікелей бақыланатын параметрлерде </a:t>
              </a:r>
              <a:endParaRPr lang="en-US" sz="900" dirty="0"/>
            </a:p>
            <a:p>
              <a:r>
                <a:rPr lang="en-US" sz="900" dirty="0"/>
                <a:t>          N-</a:t>
              </a:r>
              <a:r>
                <a:rPr lang="az-Cyrl-AZ" sz="900" dirty="0"/>
                <a:t>тен аспайтын индекстер болған кезде де мүмкін;</a:t>
              </a:r>
              <a:endParaRPr lang="en-US" sz="900" dirty="0"/>
            </a:p>
            <a:p>
              <a:endParaRPr lang="en-US" sz="900" dirty="0"/>
            </a:p>
            <a:p>
              <a:r>
                <a:rPr lang="en-US" sz="900" dirty="0"/>
                <a:t>N+M+1, ... ,N+M+L - </a:t>
              </a:r>
              <a:r>
                <a:rPr lang="az-Cyrl-AZ" sz="900" dirty="0"/>
                <a:t>еркін параметрлер;</a:t>
              </a:r>
              <a:endParaRPr lang="en-US" sz="900" dirty="0"/>
            </a:p>
            <a:p>
              <a:endParaRPr lang="en-US" sz="900" dirty="0"/>
            </a:p>
            <a:p>
              <a:endParaRPr lang="en-US" sz="900" dirty="0"/>
            </a:p>
            <a:p>
              <a:r>
                <a:rPr lang="az-Cyrl-AZ" sz="900" dirty="0"/>
                <a:t>*</a:t>
              </a:r>
              <a:r>
                <a:rPr lang="en-US" sz="900" dirty="0"/>
                <a:t>*</a:t>
              </a:r>
              <a:r>
                <a:rPr lang="az-Cyrl-AZ" sz="900" dirty="0"/>
                <a:t>* Басқару қателерінің векторы оның құрамдас бөліктері ретінде өлшенетін басқару</a:t>
              </a:r>
              <a:r>
                <a:rPr lang="en-US" sz="900" dirty="0"/>
                <a:t> </a:t>
              </a:r>
              <a:r>
                <a:rPr lang="az-Cyrl-AZ" sz="900" dirty="0"/>
                <a:t>қателіктерін де, қателіктерді дұрыс бағалауды да қамтуы мүмкін.</a:t>
              </a:r>
              <a:endParaRPr lang="en-US" sz="900" dirty="0"/>
            </a:p>
          </p:txBody>
        </p:sp>
      </p:grpSp>
      <p:pic>
        <p:nvPicPr>
          <p:cNvPr id="1287" name="Picture 263">
            <a:extLst>
              <a:ext uri="{FF2B5EF4-FFF2-40B4-BE49-F238E27FC236}">
                <a16:creationId xmlns:a16="http://schemas.microsoft.com/office/drawing/2014/main" id="{68BEAD91-B0D7-43DD-B69C-067FBB068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812800"/>
            <a:ext cx="46736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532813" cy="6858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800" dirty="0">
                <a:solidFill>
                  <a:schemeClr val="bg1"/>
                </a:solidFill>
                <a:latin typeface="+mj-lt"/>
              </a:rPr>
              <a:t>Басқару тәсілдері:</a:t>
            </a:r>
          </a:p>
        </p:txBody>
      </p:sp>
      <p:sp>
        <p:nvSpPr>
          <p:cNvPr id="3" name="Объект 2"/>
          <p:cNvSpPr>
            <a:spLocks noGrp="1"/>
          </p:cNvSpPr>
          <p:nvPr>
            <p:ph idx="1"/>
          </p:nvPr>
        </p:nvSpPr>
        <p:spPr>
          <a:xfrm>
            <a:off x="0" y="692696"/>
            <a:ext cx="9144000" cy="6130925"/>
          </a:xfrm>
        </p:spPr>
        <p:style>
          <a:lnRef idx="0">
            <a:scrgbClr r="0" g="0" b="0"/>
          </a:lnRef>
          <a:fillRef idx="1001">
            <a:schemeClr val="lt2"/>
          </a:fillRef>
          <a:effectRef idx="0">
            <a:scrgbClr r="0" g="0" b="0"/>
          </a:effectRef>
          <a:fontRef idx="major"/>
        </p:style>
        <p:txBody>
          <a:bodyPr>
            <a:normAutofit fontScale="92500" lnSpcReduction="10000"/>
          </a:bodyPr>
          <a:lstStyle/>
          <a:p>
            <a:pPr marL="365760" indent="-256032" fontAlgn="auto">
              <a:spcAft>
                <a:spcPts val="0"/>
              </a:spcAft>
              <a:buClr>
                <a:schemeClr val="accent3"/>
              </a:buClr>
              <a:buFont typeface="Georgia"/>
              <a:buChar char="•"/>
              <a:defRPr/>
            </a:pPr>
            <a:r>
              <a:rPr lang="ru-RU" sz="2000" dirty="0">
                <a:latin typeface="+mn-lt"/>
              </a:rPr>
              <a:t>Құрылымдық басқару тәсілі </a:t>
            </a:r>
            <a:r>
              <a:rPr lang="ru-RU" sz="2000" dirty="0">
                <a:solidFill>
                  <a:srgbClr val="FF0000"/>
                </a:solidFill>
                <a:latin typeface="+mn-lt"/>
              </a:rPr>
              <a:t>(басқару жүйесі дегеніміз - басқару тұжырымдамасына сәйкес бір-бірімен және қоршаған ортамен өзара әрекеттесетін функционалды мамандандырылған элементтерден құралған құрылым. Басқару сапасы құрылымның сәулетімен анықталады - бұл тәсілге атау береді)</a:t>
            </a:r>
          </a:p>
          <a:p>
            <a:pPr marL="365760" indent="-256032" fontAlgn="auto">
              <a:spcAft>
                <a:spcPts val="0"/>
              </a:spcAft>
              <a:buClr>
                <a:schemeClr val="accent3"/>
              </a:buClr>
              <a:buFont typeface="Georgia"/>
              <a:buChar char="•"/>
              <a:defRPr/>
            </a:pPr>
            <a:r>
              <a:rPr lang="ru-RU" sz="2000" dirty="0">
                <a:latin typeface="+mn-lt"/>
              </a:rPr>
              <a:t>Басқарудың құрылымсыз тәсілі </a:t>
            </a:r>
            <a:r>
              <a:rPr lang="ru-RU" sz="2000" dirty="0">
                <a:solidFill>
                  <a:srgbClr val="FF0000"/>
                </a:solidFill>
                <a:latin typeface="+mn-lt"/>
              </a:rPr>
              <a:t>(Онда ақпарат өзін-өзі басқару жиынтық элементтерінде таратылады. Өзін-өзі басқару процесінде осы ақпаратқа жауап бере отырып, жиынтық элементтері өздері басқару</a:t>
            </a:r>
            <a:r>
              <a:rPr lang="en-US" sz="2000" dirty="0">
                <a:solidFill>
                  <a:srgbClr val="FF0000"/>
                </a:solidFill>
                <a:latin typeface="+mn-lt"/>
              </a:rPr>
              <a:t> </a:t>
            </a:r>
            <a:r>
              <a:rPr lang="ru-RU" sz="2000" dirty="0">
                <a:solidFill>
                  <a:srgbClr val="FF0000"/>
                </a:solidFill>
                <a:latin typeface="+mn-lt"/>
              </a:rPr>
              <a:t>тұжырымдамасын жүзеге асыратын құрылымды немесе бірнеше құрылымды құрайды).</a:t>
            </a:r>
          </a:p>
          <a:p>
            <a:pPr marL="365760" indent="-256032" fontAlgn="auto">
              <a:spcAft>
                <a:spcPts val="0"/>
              </a:spcAft>
              <a:buClr>
                <a:schemeClr val="accent3"/>
              </a:buClr>
              <a:buFont typeface="Georgia"/>
              <a:buChar char="•"/>
              <a:defRPr/>
            </a:pPr>
            <a:r>
              <a:rPr lang="ru-RU" sz="2000" dirty="0">
                <a:latin typeface="+mn-lt"/>
              </a:rPr>
              <a:t>Виртуалды құрылымдар негізінде басқару </a:t>
            </a:r>
            <a:r>
              <a:rPr lang="ru-RU" sz="2000" dirty="0">
                <a:solidFill>
                  <a:srgbClr val="FF0000"/>
                </a:solidFill>
                <a:latin typeface="+mn-lt"/>
              </a:rPr>
              <a:t>(Бұл құрылымдық басқару тәсілінің құрылымсыз басқару тәсілісі жүзеге асырылатын жиынтық элементтерге енуі. Сонымен қатар, </a:t>
            </a:r>
            <a:r>
              <a:rPr lang="ru-RU" sz="2000" i="1" dirty="0">
                <a:solidFill>
                  <a:srgbClr val="FF0000"/>
                </a:solidFill>
                <a:latin typeface="+mn-lt"/>
              </a:rPr>
              <a:t>жиынтықке</a:t>
            </a:r>
            <a:r>
              <a:rPr lang="ru-RU" sz="2000" dirty="0">
                <a:solidFill>
                  <a:srgbClr val="FF0000"/>
                </a:solidFill>
                <a:latin typeface="+mn-lt"/>
              </a:rPr>
              <a:t> енетін құрылымдар тура осы жиынтықтан алған элементтернен құрылған, және осы жиынтықтің сол құрылымдар </a:t>
            </a:r>
            <a:r>
              <a:rPr lang="ru-RU" sz="2000" i="1" dirty="0">
                <a:solidFill>
                  <a:srgbClr val="FF0000"/>
                </a:solidFill>
                <a:latin typeface="+mn-lt"/>
              </a:rPr>
              <a:t>барлық осы құрылымдарға жатпайтын элементтеріне көрінбейтін болып қалад</a:t>
            </a:r>
            <a:r>
              <a:rPr lang="ru-RU" sz="2000" i="1" dirty="0">
                <a:solidFill>
                  <a:srgbClr val="FF0000"/>
                </a:solidFill>
              </a:rPr>
              <a:t>ы</a:t>
            </a:r>
            <a:r>
              <a:rPr lang="ru-RU" sz="2000" dirty="0">
                <a:solidFill>
                  <a:srgbClr val="FF0000"/>
                </a:solidFill>
                <a:latin typeface="+mn-lt"/>
              </a:rPr>
              <a:t>)</a:t>
            </a:r>
            <a:r>
              <a:rPr lang="en-US" sz="2000" dirty="0">
                <a:solidFill>
                  <a:srgbClr val="FF0000"/>
                </a:solidFill>
                <a:latin typeface="+mn-lt"/>
              </a:rPr>
              <a:t>.</a:t>
            </a:r>
            <a:r>
              <a:rPr lang="ru-RU" sz="2000" dirty="0">
                <a:latin typeface="+mn-lt"/>
              </a:rPr>
              <a:t> </a:t>
            </a:r>
            <a:endParaRPr lang="ru-RU" sz="2000" dirty="0">
              <a:solidFill>
                <a:srgbClr val="FF0000"/>
              </a:solidFill>
              <a:latin typeface="+mn-lt"/>
            </a:endParaRPr>
          </a:p>
          <a:p>
            <a:pPr marL="365760" indent="-256032" fontAlgn="auto">
              <a:spcAft>
                <a:spcPts val="0"/>
              </a:spcAft>
              <a:buClr>
                <a:schemeClr val="accent3"/>
              </a:buClr>
              <a:buFont typeface="Georgia"/>
              <a:buChar char="•"/>
              <a:defRPr/>
            </a:pPr>
            <a:r>
              <a:rPr lang="ru-RU" sz="2000" dirty="0">
                <a:solidFill>
                  <a:srgbClr val="0070C0"/>
                </a:solidFill>
                <a:latin typeface="+mn-lt"/>
              </a:rPr>
              <a:t>Қоғамдарда құрылымдық басқару құрылымсыз басқарудан немесе виртуалды құрылымдардың әртүрлі типтері негізінде басқарудан туындайды. </a:t>
            </a:r>
          </a:p>
          <a:p>
            <a:pPr marL="365760" indent="-256032" fontAlgn="auto">
              <a:spcAft>
                <a:spcPts val="0"/>
              </a:spcAft>
              <a:buClr>
                <a:schemeClr val="accent3"/>
              </a:buClr>
              <a:buFont typeface="Georgia"/>
              <a:buChar char="•"/>
              <a:defRPr/>
            </a:pPr>
            <a:r>
              <a:rPr lang="ru-RU" sz="2000" dirty="0">
                <a:solidFill>
                  <a:srgbClr val="0070C0"/>
                </a:solidFill>
                <a:latin typeface="+mn-lt"/>
              </a:rPr>
              <a:t>Басқарудың жоғары сапасы барлық үш тәсілін бірге үйлестікте арқылы қол жеткізіледі.</a:t>
            </a:r>
          </a:p>
        </p:txBody>
      </p:sp>
      <p:sp>
        <p:nvSpPr>
          <p:cNvPr id="38915" name="Номер слайда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F7BA3E3-A5BC-4D2F-A1EE-A6EA324E98DC}" type="slidenum">
              <a:rPr lang="ru-RU">
                <a:cs typeface="Arial" charset="0"/>
              </a:rPr>
              <a:pPr fontAlgn="base">
                <a:spcBef>
                  <a:spcPct val="0"/>
                </a:spcBef>
                <a:spcAft>
                  <a:spcPct val="0"/>
                </a:spcAft>
              </a:pPr>
              <a:t>24</a:t>
            </a:fld>
            <a:endParaRPr lang="ru-RU">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Объект 5"/>
          <p:cNvPicPr>
            <a:picLocks noGrp="1" noChangeAspect="1"/>
          </p:cNvPicPr>
          <p:nvPr>
            <p:ph idx="1"/>
          </p:nvPr>
        </p:nvPicPr>
        <p:blipFill>
          <a:blip r:embed="rId2"/>
          <a:srcRect/>
          <a:stretch>
            <a:fillRect/>
          </a:stretch>
        </p:blipFill>
        <p:spPr>
          <a:xfrm>
            <a:off x="65088" y="1444625"/>
            <a:ext cx="3930650" cy="3889375"/>
          </a:xfrm>
        </p:spPr>
      </p:pic>
      <p:sp>
        <p:nvSpPr>
          <p:cNvPr id="5" name="Заголовок 4"/>
          <p:cNvSpPr>
            <a:spLocks noGrp="1"/>
          </p:cNvSpPr>
          <p:nvPr>
            <p:ph type="title"/>
          </p:nvPr>
        </p:nvSpPr>
        <p:spPr>
          <a:xfrm>
            <a:off x="0" y="0"/>
            <a:ext cx="8388350" cy="1052513"/>
          </a:xfrm>
          <a:solidFill>
            <a:schemeClr val="accent2"/>
          </a:solidFill>
        </p:spPr>
        <p:txBody>
          <a:bodyPr>
            <a:normAutofit fontScale="90000"/>
          </a:bodyPr>
          <a:lstStyle/>
          <a:p>
            <a:pPr fontAlgn="auto">
              <a:spcAft>
                <a:spcPts val="0"/>
              </a:spcAft>
              <a:defRPr/>
            </a:pPr>
            <a:r>
              <a:rPr lang="ru-RU" dirty="0">
                <a:solidFill>
                  <a:schemeClr val="bg1"/>
                </a:solidFill>
              </a:rPr>
              <a:t>Білім әдіснамасын меңгеріңіз !!! – </a:t>
            </a:r>
            <a:br>
              <a:rPr lang="en-US">
                <a:solidFill>
                  <a:schemeClr val="bg1"/>
                </a:solidFill>
              </a:rPr>
            </a:br>
            <a:r>
              <a:rPr lang="ru-RU">
                <a:solidFill>
                  <a:schemeClr val="bg1"/>
                </a:solidFill>
              </a:rPr>
              <a:t>ол </a:t>
            </a:r>
            <a:r>
              <a:rPr lang="ru-RU" dirty="0">
                <a:solidFill>
                  <a:schemeClr val="bg1"/>
                </a:solidFill>
              </a:rPr>
              <a:t>нағыз Еркіндігін кілті.</a:t>
            </a:r>
          </a:p>
        </p:txBody>
      </p:sp>
      <p:sp>
        <p:nvSpPr>
          <p:cNvPr id="39939" name="TextBox 6"/>
          <p:cNvSpPr txBox="1">
            <a:spLocks noChangeArrowheads="1"/>
          </p:cNvSpPr>
          <p:nvPr/>
        </p:nvSpPr>
        <p:spPr bwMode="auto">
          <a:xfrm>
            <a:off x="3492500" y="1477963"/>
            <a:ext cx="5651500" cy="5324535"/>
          </a:xfrm>
          <a:prstGeom prst="rect">
            <a:avLst/>
          </a:prstGeom>
          <a:noFill/>
          <a:ln w="9525">
            <a:noFill/>
            <a:miter lim="800000"/>
            <a:headEnd/>
            <a:tailEnd/>
          </a:ln>
        </p:spPr>
        <p:txBody>
          <a:bodyPr>
            <a:spAutoFit/>
          </a:bodyPr>
          <a:lstStyle/>
          <a:p>
            <a:pPr marL="285750" indent="-285750">
              <a:buFont typeface="Arial" charset="0"/>
              <a:buChar char="•"/>
            </a:pPr>
            <a:r>
              <a:rPr lang="ru-RU" sz="2000" dirty="0">
                <a:latin typeface="Georgia" pitchFamily="18" charset="0"/>
              </a:rPr>
              <a:t>Топырақ - бұл объективті шынайылық және өткен дәуірлердің мәтіндері.</a:t>
            </a:r>
          </a:p>
          <a:p>
            <a:pPr marL="285750" indent="-285750">
              <a:buFont typeface="Arial" charset="0"/>
              <a:buChar char="•"/>
            </a:pPr>
            <a:r>
              <a:rPr lang="ru-RU" sz="2000" dirty="0">
                <a:solidFill>
                  <a:srgbClr val="C00000"/>
                </a:solidFill>
                <a:latin typeface="Georgia" pitchFamily="18" charset="0"/>
              </a:rPr>
              <a:t>ТАМЫРЛАР - БІЛІМ ӘДІСНАМАСЫ.</a:t>
            </a:r>
          </a:p>
          <a:p>
            <a:pPr marL="285750" indent="-285750">
              <a:buFont typeface="Arial" charset="0"/>
              <a:buChar char="•"/>
            </a:pPr>
            <a:r>
              <a:rPr lang="ru-RU" sz="2000" dirty="0">
                <a:latin typeface="Georgia" pitchFamily="18" charset="0"/>
              </a:rPr>
              <a:t>Дің - бұл жеткілікті жалпы </a:t>
            </a:r>
            <a:r>
              <a:rPr lang="ru-RU" sz="2000" dirty="0">
                <a:solidFill>
                  <a:srgbClr val="C00000"/>
                </a:solidFill>
                <a:latin typeface="Georgia" pitchFamily="18" charset="0"/>
              </a:rPr>
              <a:t>(әмбебаптық қолдану мағынасында)</a:t>
            </a:r>
            <a:r>
              <a:rPr lang="ru-RU" sz="2000" dirty="0">
                <a:latin typeface="Georgia" pitchFamily="18" charset="0"/>
              </a:rPr>
              <a:t> басқару теориясы.</a:t>
            </a:r>
          </a:p>
          <a:p>
            <a:pPr marL="285750" indent="-285750">
              <a:buFont typeface="Arial" charset="0"/>
              <a:buChar char="•"/>
            </a:pPr>
            <a:r>
              <a:rPr lang="ru-RU" sz="2000" dirty="0">
                <a:latin typeface="Georgia" pitchFamily="18" charset="0"/>
              </a:rPr>
              <a:t>Ағаштың ұшар басы - қолданбалы ғылым салалары және олардың жемістері.</a:t>
            </a:r>
          </a:p>
          <a:p>
            <a:pPr marL="285750" indent="-285750">
              <a:buFont typeface="Arial" charset="0"/>
              <a:buChar char="•"/>
            </a:pPr>
            <a:r>
              <a:rPr lang="ru-RU" sz="2000" dirty="0">
                <a:latin typeface="Georgia" pitchFamily="18" charset="0"/>
              </a:rPr>
              <a:t>Дің мен әр бұтақтардың шекарасы - бұл </a:t>
            </a:r>
            <a:r>
              <a:rPr lang="ru-RU" sz="2000" i="1" dirty="0">
                <a:latin typeface="Georgia" pitchFamily="18" charset="0"/>
              </a:rPr>
              <a:t>метрология болып табылады: ғылым саласының ұғымды аппараты (оның абстракциялар және т.б.</a:t>
            </a:r>
            <a:r>
              <a:rPr lang="ru-RU" sz="2000" dirty="0">
                <a:latin typeface="Georgia" pitchFamily="18" charset="0"/>
              </a:rPr>
              <a:t>) </a:t>
            </a:r>
            <a:r>
              <a:rPr lang="ru-RU" sz="2000" i="1" dirty="0">
                <a:latin typeface="Georgia" pitchFamily="18" charset="0"/>
              </a:rPr>
              <a:t>объективті шынайылықпен қалай байланысты екендігі туралы ілім</a:t>
            </a:r>
            <a:r>
              <a:rPr lang="ru-RU" sz="2000" dirty="0">
                <a:latin typeface="Georgia" pitchFamily="18" charset="0"/>
              </a:rPr>
              <a:t>.</a:t>
            </a:r>
          </a:p>
          <a:p>
            <a:pPr marL="285750" indent="-285750">
              <a:buFont typeface="Arial" charset="0"/>
              <a:buChar char="•"/>
            </a:pPr>
            <a:r>
              <a:rPr lang="ru-RU" sz="2000" dirty="0">
                <a:solidFill>
                  <a:srgbClr val="C00000"/>
                </a:solidFill>
                <a:latin typeface="Georgia" pitchFamily="18" charset="0"/>
              </a:rPr>
              <a:t>Егер метрология мәселелері шешілсе, онда гуманитарлық және жаратылыстану ғылымдарына бөліну болмайды: барлығы </a:t>
            </a:r>
            <a:r>
              <a:rPr lang="en-US" sz="2000" dirty="0">
                <a:solidFill>
                  <a:srgbClr val="C00000"/>
                </a:solidFill>
                <a:latin typeface="Georgia" pitchFamily="18" charset="0"/>
              </a:rPr>
              <a:t>- </a:t>
            </a:r>
            <a:r>
              <a:rPr lang="ru-RU" sz="2000" dirty="0">
                <a:solidFill>
                  <a:srgbClr val="C00000"/>
                </a:solidFill>
                <a:latin typeface="Georgia" pitchFamily="18" charset="0"/>
              </a:rPr>
              <a:t>табиғи.</a:t>
            </a:r>
          </a:p>
        </p:txBody>
      </p:sp>
      <p:sp>
        <p:nvSpPr>
          <p:cNvPr id="39940" name="TextBox 7"/>
          <p:cNvSpPr txBox="1">
            <a:spLocks noChangeArrowheads="1"/>
          </p:cNvSpPr>
          <p:nvPr/>
        </p:nvSpPr>
        <p:spPr bwMode="auto">
          <a:xfrm>
            <a:off x="323850" y="960438"/>
            <a:ext cx="8351838" cy="523220"/>
          </a:xfrm>
          <a:prstGeom prst="rect">
            <a:avLst/>
          </a:prstGeom>
          <a:noFill/>
          <a:ln w="9525">
            <a:noFill/>
            <a:miter lim="800000"/>
            <a:headEnd/>
            <a:tailEnd/>
          </a:ln>
        </p:spPr>
        <p:txBody>
          <a:bodyPr>
            <a:spAutoFit/>
          </a:bodyPr>
          <a:lstStyle/>
          <a:p>
            <a:pPr algn="ctr"/>
            <a:r>
              <a:rPr lang="ru-RU" sz="2800" dirty="0">
                <a:solidFill>
                  <a:srgbClr val="FF0000"/>
                </a:solidFill>
                <a:latin typeface="Georgia" pitchFamily="18" charset="0"/>
              </a:rPr>
              <a:t>«Білім ағашының» метафорасы - бұл не туралы?</a:t>
            </a:r>
          </a:p>
        </p:txBody>
      </p:sp>
      <p:sp>
        <p:nvSpPr>
          <p:cNvPr id="39941" name="TextBox 8"/>
          <p:cNvSpPr txBox="1">
            <a:spLocks noChangeArrowheads="1"/>
          </p:cNvSpPr>
          <p:nvPr/>
        </p:nvSpPr>
        <p:spPr bwMode="auto">
          <a:xfrm>
            <a:off x="35496" y="5479484"/>
            <a:ext cx="3671962" cy="1261884"/>
          </a:xfrm>
          <a:prstGeom prst="rect">
            <a:avLst/>
          </a:prstGeom>
          <a:noFill/>
          <a:ln w="9525">
            <a:noFill/>
            <a:miter lim="800000"/>
            <a:headEnd/>
            <a:tailEnd/>
          </a:ln>
        </p:spPr>
        <p:txBody>
          <a:bodyPr wrap="square">
            <a:spAutoFit/>
          </a:bodyPr>
          <a:lstStyle/>
          <a:p>
            <a:r>
              <a:rPr lang="ru-RU" sz="1900" dirty="0">
                <a:solidFill>
                  <a:srgbClr val="002060"/>
                </a:solidFill>
                <a:latin typeface="Georgia" pitchFamily="18" charset="0"/>
              </a:rPr>
              <a:t>Бірақ оң жақта</a:t>
            </a:r>
            <a:r>
              <a:rPr lang="en-US" sz="1900" dirty="0">
                <a:solidFill>
                  <a:srgbClr val="002060"/>
                </a:solidFill>
                <a:latin typeface="Georgia" pitchFamily="18" charset="0"/>
              </a:rPr>
              <a:t> </a:t>
            </a:r>
            <a:r>
              <a:rPr lang="ru-RU" sz="1900" dirty="0">
                <a:solidFill>
                  <a:srgbClr val="002060"/>
                </a:solidFill>
                <a:latin typeface="Georgia" pitchFamily="18" charset="0"/>
              </a:rPr>
              <a:t>жазылғанның бәрін түсінетін және оны қалай қолдануды білетін «бағбан» керек.</a:t>
            </a:r>
          </a:p>
        </p:txBody>
      </p:sp>
      <p:sp>
        <p:nvSpPr>
          <p:cNvPr id="39942" name="Номер слайда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68EFB51-5DCE-497A-8277-0BB72F382F0B}" type="slidenum">
              <a:rPr lang="ru-RU">
                <a:cs typeface="Arial" charset="0"/>
              </a:rPr>
              <a:pPr fontAlgn="base">
                <a:spcBef>
                  <a:spcPct val="0"/>
                </a:spcBef>
                <a:spcAft>
                  <a:spcPct val="0"/>
                </a:spcAft>
              </a:pPr>
              <a:t>25</a:t>
            </a:fld>
            <a:endParaRPr lang="ru-RU">
              <a:cs typeface="Arial" charset="0"/>
            </a:endParaRPr>
          </a:p>
        </p:txBody>
      </p:sp>
      <p:sp>
        <p:nvSpPr>
          <p:cNvPr id="2" name="TextBox 1">
            <a:extLst>
              <a:ext uri="{FF2B5EF4-FFF2-40B4-BE49-F238E27FC236}">
                <a16:creationId xmlns:a16="http://schemas.microsoft.com/office/drawing/2014/main" id="{61CE5F49-69D0-42B6-BA18-7D8672E64DBD}"/>
              </a:ext>
            </a:extLst>
          </p:cNvPr>
          <p:cNvSpPr txBox="1"/>
          <p:nvPr/>
        </p:nvSpPr>
        <p:spPr>
          <a:xfrm>
            <a:off x="323850" y="4653136"/>
            <a:ext cx="3383608" cy="830997"/>
          </a:xfrm>
          <a:prstGeom prst="rect">
            <a:avLst/>
          </a:prstGeom>
          <a:solidFill>
            <a:schemeClr val="bg1"/>
          </a:solidFill>
        </p:spPr>
        <p:txBody>
          <a:bodyPr wrap="square" rtlCol="0">
            <a:spAutoFit/>
          </a:bodyPr>
          <a:lstStyle/>
          <a:p>
            <a:pPr algn="ctr"/>
            <a:r>
              <a:rPr lang="az-Cyrl-AZ" sz="2400" b="1" dirty="0">
                <a:solidFill>
                  <a:srgbClr val="00B050"/>
                </a:solidFill>
              </a:rPr>
              <a:t>Ағашқа тамырлар </a:t>
            </a:r>
            <a:endParaRPr lang="en-US" sz="2400" b="1" dirty="0">
              <a:solidFill>
                <a:srgbClr val="00B050"/>
              </a:solidFill>
            </a:endParaRPr>
          </a:p>
          <a:p>
            <a:pPr algn="ctr"/>
            <a:r>
              <a:rPr lang="az-Cyrl-AZ" sz="2400" b="1" dirty="0">
                <a:solidFill>
                  <a:srgbClr val="00B050"/>
                </a:solidFill>
              </a:rPr>
              <a:t>күш береды</a:t>
            </a:r>
            <a:endParaRPr lang="en-US" sz="2400" b="1" dirty="0">
              <a:solidFill>
                <a:srgbClr val="00B05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ъект 2"/>
          <p:cNvSpPr>
            <a:spLocks noGrp="1"/>
          </p:cNvSpPr>
          <p:nvPr>
            <p:ph idx="1"/>
          </p:nvPr>
        </p:nvSpPr>
        <p:spPr>
          <a:xfrm>
            <a:off x="1042988" y="1052513"/>
            <a:ext cx="7058025" cy="5713412"/>
          </a:xfrm>
          <a:solidFill>
            <a:schemeClr val="bg1">
              <a:lumMod val="95000"/>
            </a:schemeClr>
          </a:solidFill>
        </p:spPr>
        <p:txBody>
          <a:bodyPr>
            <a:normAutofit lnSpcReduction="10000"/>
          </a:bodyPr>
          <a:lstStyle/>
          <a:p>
            <a:pPr marL="623888" indent="-514350" fontAlgn="auto">
              <a:spcAft>
                <a:spcPts val="0"/>
              </a:spcAft>
              <a:buClr>
                <a:schemeClr val="accent3"/>
              </a:buClr>
              <a:buFont typeface="Trebuchet MS" pitchFamily="34" charset="0"/>
              <a:buAutoNum type="arabicPeriod"/>
              <a:defRPr/>
            </a:pPr>
            <a:r>
              <a:rPr lang="ru-RU" sz="2400" dirty="0">
                <a:solidFill>
                  <a:srgbClr val="FF0000"/>
                </a:solidFill>
              </a:rPr>
              <a:t>Әдістемелік</a:t>
            </a:r>
            <a:r>
              <a:rPr lang="ru-RU" sz="2400" dirty="0"/>
              <a:t>: білім және шығармашылық әдіснамасы - гносеология.</a:t>
            </a:r>
          </a:p>
          <a:p>
            <a:pPr marL="623888" indent="-514350" fontAlgn="auto">
              <a:spcAft>
                <a:spcPts val="0"/>
              </a:spcAft>
              <a:buClr>
                <a:schemeClr val="accent3"/>
              </a:buClr>
              <a:buFont typeface="Trebuchet MS" pitchFamily="34" charset="0"/>
              <a:buAutoNum type="arabicPeriod"/>
              <a:defRPr/>
            </a:pPr>
            <a:r>
              <a:rPr lang="ru-RU" sz="2400" dirty="0">
                <a:solidFill>
                  <a:srgbClr val="FF0000"/>
                </a:solidFill>
              </a:rPr>
              <a:t>Тарихи және алгоритмдік</a:t>
            </a:r>
            <a:r>
              <a:rPr lang="ru-RU" sz="2400" dirty="0"/>
              <a:t>: хронология, өйткені хронологияда тарих ағының алгоритмдік сипатын білдіреді.</a:t>
            </a:r>
          </a:p>
          <a:p>
            <a:pPr marL="623888" indent="-514350" fontAlgn="auto">
              <a:spcAft>
                <a:spcPts val="0"/>
              </a:spcAft>
              <a:buClr>
                <a:schemeClr val="accent3"/>
              </a:buClr>
              <a:buFont typeface="Trebuchet MS" pitchFamily="34" charset="0"/>
              <a:buAutoNum type="arabicPeriod"/>
              <a:defRPr/>
            </a:pPr>
            <a:r>
              <a:rPr lang="ru-RU" sz="2400" dirty="0">
                <a:solidFill>
                  <a:srgbClr val="FF0000"/>
                </a:solidFill>
              </a:rPr>
              <a:t>Фактологиялық</a:t>
            </a:r>
            <a:r>
              <a:rPr lang="ru-RU" sz="2400" dirty="0"/>
              <a:t>: идеологиялар, дін оқуылар, ғылым теориялары және барлық білім салаларының фактологиясы.</a:t>
            </a:r>
          </a:p>
          <a:p>
            <a:pPr marL="623888" indent="-514350" fontAlgn="auto">
              <a:spcAft>
                <a:spcPts val="0"/>
              </a:spcAft>
              <a:buClr>
                <a:schemeClr val="accent3"/>
              </a:buClr>
              <a:buFont typeface="Trebuchet MS" pitchFamily="34" charset="0"/>
              <a:buAutoNum type="arabicPeriod"/>
              <a:defRPr/>
            </a:pPr>
            <a:r>
              <a:rPr lang="ru-RU" sz="2400" dirty="0">
                <a:solidFill>
                  <a:srgbClr val="FF0000"/>
                </a:solidFill>
              </a:rPr>
              <a:t>Қаржы</a:t>
            </a:r>
            <a:r>
              <a:rPr lang="ru-RU" sz="2400" dirty="0"/>
              <a:t>: ақша және барлық қаржы аспаптары.</a:t>
            </a:r>
          </a:p>
          <a:p>
            <a:pPr marL="623888" indent="-514350" fontAlgn="auto">
              <a:spcAft>
                <a:spcPts val="0"/>
              </a:spcAft>
              <a:buClr>
                <a:schemeClr val="accent3"/>
              </a:buClr>
              <a:buFont typeface="Trebuchet MS" pitchFamily="34" charset="0"/>
              <a:buAutoNum type="arabicPeriod"/>
              <a:defRPr/>
            </a:pPr>
            <a:r>
              <a:rPr lang="ru-RU" sz="2400" dirty="0">
                <a:solidFill>
                  <a:srgbClr val="FF0000"/>
                </a:solidFill>
              </a:rPr>
              <a:t>Генетикалық</a:t>
            </a:r>
            <a:r>
              <a:rPr lang="ru-RU" sz="2400" dirty="0"/>
              <a:t>: генетикаға әсер ету құралдары: </a:t>
            </a:r>
            <a:r>
              <a:rPr lang="ru-RU" sz="2400" dirty="0">
                <a:solidFill>
                  <a:schemeClr val="accent2"/>
                </a:solidFill>
              </a:rPr>
              <a:t>негативінде - алкоголь, темекі және т.б.</a:t>
            </a:r>
            <a:r>
              <a:rPr lang="ru-RU" sz="2400" dirty="0"/>
              <a:t>; </a:t>
            </a:r>
            <a:r>
              <a:rPr lang="ru-RU" sz="2400" dirty="0">
                <a:solidFill>
                  <a:srgbClr val="FF0000"/>
                </a:solidFill>
              </a:rPr>
              <a:t>позитивті - салауатты өмір салты</a:t>
            </a:r>
            <a:r>
              <a:rPr lang="ru-RU" sz="2400" dirty="0"/>
              <a:t>.</a:t>
            </a:r>
          </a:p>
          <a:p>
            <a:pPr marL="623888" indent="-514350" fontAlgn="auto">
              <a:spcAft>
                <a:spcPts val="0"/>
              </a:spcAft>
              <a:buClr>
                <a:schemeClr val="accent3"/>
              </a:buClr>
              <a:buFont typeface="Trebuchet MS" pitchFamily="34" charset="0"/>
              <a:buAutoNum type="arabicPeriod"/>
              <a:defRPr/>
            </a:pPr>
            <a:r>
              <a:rPr lang="ru-RU" sz="2400" dirty="0">
                <a:solidFill>
                  <a:srgbClr val="FF0000"/>
                </a:solidFill>
              </a:rPr>
              <a:t>Қүштіқ</a:t>
            </a:r>
            <a:r>
              <a:rPr lang="ru-RU" sz="2400" dirty="0"/>
              <a:t>: шартты мағынадағы қару.</a:t>
            </a:r>
          </a:p>
        </p:txBody>
      </p:sp>
      <p:sp>
        <p:nvSpPr>
          <p:cNvPr id="6" name="Заголовок 1"/>
          <p:cNvSpPr>
            <a:spLocks noGrp="1"/>
          </p:cNvSpPr>
          <p:nvPr>
            <p:ph type="title"/>
          </p:nvPr>
        </p:nvSpPr>
        <p:spPr>
          <a:xfrm>
            <a:off x="0" y="0"/>
            <a:ext cx="8532813" cy="1052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400" dirty="0">
                <a:latin typeface="+mj-lt"/>
              </a:rPr>
              <a:t>Әлеуметтік басқарудың жалпыланған құралдарының басымдықтары = «гибридтік соғыстарды» жүргізу, жаһандық және аймақтық тарихты басқарудың қарулар</a:t>
            </a:r>
          </a:p>
        </p:txBody>
      </p:sp>
      <p:sp>
        <p:nvSpPr>
          <p:cNvPr id="7" name="Стрелка вверх 6"/>
          <p:cNvSpPr/>
          <p:nvPr/>
        </p:nvSpPr>
        <p:spPr>
          <a:xfrm>
            <a:off x="107950" y="1268413"/>
            <a:ext cx="1079500" cy="4968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Стрелка вниз 7"/>
          <p:cNvSpPr/>
          <p:nvPr/>
        </p:nvSpPr>
        <p:spPr>
          <a:xfrm>
            <a:off x="7956550" y="1268413"/>
            <a:ext cx="1008063" cy="4968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TextBox 9"/>
          <p:cNvSpPr txBox="1"/>
          <p:nvPr/>
        </p:nvSpPr>
        <p:spPr>
          <a:xfrm>
            <a:off x="309010" y="1772816"/>
            <a:ext cx="923330" cy="4320480"/>
          </a:xfrm>
          <a:prstGeom prst="rect">
            <a:avLst/>
          </a:prstGeom>
          <a:noFill/>
        </p:spPr>
        <p:txBody>
          <a:bodyPr vert="vert270" wrap="square">
            <a:spAutoFit/>
          </a:bodyPr>
          <a:lstStyle/>
          <a:p>
            <a:pPr fontAlgn="auto">
              <a:spcBef>
                <a:spcPts val="0"/>
              </a:spcBef>
              <a:spcAft>
                <a:spcPts val="0"/>
              </a:spcAft>
              <a:defRPr/>
            </a:pPr>
            <a:r>
              <a:rPr lang="ru-RU" sz="2400" dirty="0">
                <a:solidFill>
                  <a:schemeClr val="bg1"/>
                </a:solidFill>
              </a:rPr>
              <a:t>Нәтиженің қайтарымсыздығы </a:t>
            </a:r>
          </a:p>
          <a:p>
            <a:pPr fontAlgn="auto">
              <a:spcBef>
                <a:spcPts val="0"/>
              </a:spcBef>
              <a:spcAft>
                <a:spcPts val="0"/>
              </a:spcAft>
              <a:defRPr/>
            </a:pPr>
            <a:endParaRPr lang="ru-RU" sz="2400" dirty="0">
              <a:solidFill>
                <a:schemeClr val="bg1"/>
              </a:solidFill>
              <a:latin typeface="+mn-lt"/>
              <a:cs typeface="+mn-cs"/>
            </a:endParaRPr>
          </a:p>
        </p:txBody>
      </p:sp>
      <p:sp>
        <p:nvSpPr>
          <p:cNvPr id="11" name="TextBox 10"/>
          <p:cNvSpPr txBox="1"/>
          <p:nvPr/>
        </p:nvSpPr>
        <p:spPr>
          <a:xfrm>
            <a:off x="8172400" y="1844823"/>
            <a:ext cx="553998" cy="3240362"/>
          </a:xfrm>
          <a:prstGeom prst="rect">
            <a:avLst/>
          </a:prstGeom>
          <a:noFill/>
        </p:spPr>
        <p:txBody>
          <a:bodyPr vert="vert270">
            <a:spAutoFit/>
          </a:bodyPr>
          <a:lstStyle/>
          <a:p>
            <a:pPr fontAlgn="auto">
              <a:spcBef>
                <a:spcPts val="0"/>
              </a:spcBef>
              <a:spcAft>
                <a:spcPts val="0"/>
              </a:spcAft>
              <a:defRPr/>
            </a:pPr>
            <a:r>
              <a:rPr lang="ru-RU" sz="2400" dirty="0">
                <a:solidFill>
                  <a:schemeClr val="bg1"/>
                </a:solidFill>
              </a:rPr>
              <a:t>Тезәрекеттік</a:t>
            </a:r>
          </a:p>
        </p:txBody>
      </p:sp>
      <p:sp>
        <p:nvSpPr>
          <p:cNvPr id="40967" name="Номер слайда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0A813C1-986E-4A5E-8D57-677B4697E862}" type="slidenum">
              <a:rPr lang="ru-RU">
                <a:cs typeface="Arial" charset="0"/>
              </a:rPr>
              <a:pPr fontAlgn="base">
                <a:spcBef>
                  <a:spcPct val="0"/>
                </a:spcBef>
                <a:spcAft>
                  <a:spcPct val="0"/>
                </a:spcAft>
              </a:pPr>
              <a:t>26</a:t>
            </a:fld>
            <a:endParaRPr lang="ru-RU">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850" y="476672"/>
            <a:ext cx="8424863" cy="2735610"/>
          </a:xfrm>
        </p:spPr>
        <p:txBody>
          <a:bodyPr>
            <a:normAutofit fontScale="90000"/>
          </a:bodyPr>
          <a:lstStyle/>
          <a:p>
            <a:pPr algn="ctr" fontAlgn="auto">
              <a:spcAft>
                <a:spcPts val="0"/>
              </a:spcAft>
              <a:defRPr/>
            </a:pPr>
            <a:r>
              <a:rPr lang="ru-RU" dirty="0"/>
              <a:t>4-тақырып: Мәдениет ақпараттық-алгоритмдік жүйе ретінде, яғни қоғамдағы басқару және өзін-өзі басқару құралы ретінде</a:t>
            </a:r>
          </a:p>
        </p:txBody>
      </p:sp>
      <p:sp>
        <p:nvSpPr>
          <p:cNvPr id="41986" name="TextBox 2"/>
          <p:cNvSpPr txBox="1">
            <a:spLocks noChangeArrowheads="1"/>
          </p:cNvSpPr>
          <p:nvPr/>
        </p:nvSpPr>
        <p:spPr bwMode="auto">
          <a:xfrm>
            <a:off x="6350" y="4941888"/>
            <a:ext cx="9137650" cy="1200329"/>
          </a:xfrm>
          <a:prstGeom prst="rect">
            <a:avLst/>
          </a:prstGeom>
          <a:noFill/>
          <a:ln w="9525">
            <a:noFill/>
            <a:miter lim="800000"/>
            <a:headEnd/>
            <a:tailEnd/>
          </a:ln>
        </p:spPr>
        <p:txBody>
          <a:bodyPr>
            <a:spAutoFit/>
          </a:bodyPr>
          <a:lstStyle/>
          <a:p>
            <a:pPr algn="just"/>
            <a:r>
              <a:rPr lang="ru-RU" dirty="0">
                <a:latin typeface="Georgia" pitchFamily="18" charset="0"/>
              </a:rPr>
              <a:t>«Мәдениет мәселесі ешқашан тек ел үкіметінің мәселесі бола алмайды. Мәдениет - бұл бүкіл халықтың, дәлірек айтсақ, барлық ұлттардың көрінісі. Сондықтан мәдениет саласындағы қоғамдық әлеуметтік ынтымақтастық әрқашан нағыз гүлдену үшін қажет»</a:t>
            </a:r>
            <a:r>
              <a:rPr lang="en-US" dirty="0">
                <a:latin typeface="Georgia" pitchFamily="18" charset="0"/>
              </a:rPr>
              <a:t> </a:t>
            </a:r>
            <a:r>
              <a:rPr lang="ru-RU" dirty="0">
                <a:latin typeface="Georgia" pitchFamily="18" charset="0"/>
              </a:rPr>
              <a:t>- Н.К. Рерих</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532813" cy="61436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200" dirty="0">
                <a:solidFill>
                  <a:schemeClr val="bg1"/>
                </a:solidFill>
                <a:latin typeface="+mj-lt"/>
              </a:rPr>
              <a:t>Мәдениет дегеніміз не: басқарушылық көзқарас және практика</a:t>
            </a:r>
          </a:p>
        </p:txBody>
      </p:sp>
      <p:sp>
        <p:nvSpPr>
          <p:cNvPr id="43010" name="Подзаголовок 2"/>
          <p:cNvSpPr txBox="1">
            <a:spLocks/>
          </p:cNvSpPr>
          <p:nvPr/>
        </p:nvSpPr>
        <p:spPr bwMode="auto">
          <a:xfrm>
            <a:off x="0" y="620688"/>
            <a:ext cx="4284663" cy="6164263"/>
          </a:xfrm>
          <a:prstGeom prst="rect">
            <a:avLst/>
          </a:prstGeom>
          <a:solidFill>
            <a:schemeClr val="bg1"/>
          </a:solidFill>
          <a:ln w="9525">
            <a:noFill/>
            <a:miter lim="800000"/>
            <a:headEnd/>
            <a:tailEnd/>
          </a:ln>
        </p:spPr>
        <p:txBody>
          <a:bodyPr/>
          <a:lstStyle/>
          <a:p>
            <a:pPr marL="365125" indent="-255588">
              <a:spcBef>
                <a:spcPts val="1200"/>
              </a:spcBef>
              <a:buClr>
                <a:srgbClr val="A04DA3"/>
              </a:buClr>
              <a:buFont typeface="Wingdings" pitchFamily="2" charset="2"/>
              <a:buChar char="§"/>
            </a:pPr>
            <a:r>
              <a:rPr lang="ru-RU" sz="1700" dirty="0"/>
              <a:t>Мәдениет </a:t>
            </a:r>
            <a:r>
              <a:rPr lang="ru-RU" sz="1700" dirty="0">
                <a:solidFill>
                  <a:srgbClr val="FF0000"/>
                </a:solidFill>
              </a:rPr>
              <a:t>қарапайым түсінушілікте</a:t>
            </a:r>
            <a:r>
              <a:rPr lang="ru-RU" sz="1700" dirty="0"/>
              <a:t> - генетикаға қосымша ұрпақтан ұрпаққа берілетін барлық білім мен дағдылар. </a:t>
            </a:r>
            <a:r>
              <a:rPr lang="ru-RU" sz="1700" dirty="0">
                <a:solidFill>
                  <a:srgbClr val="008080"/>
                </a:solidFill>
              </a:rPr>
              <a:t>Түсінбеушілікте - не екені белгісіз ...</a:t>
            </a:r>
          </a:p>
          <a:p>
            <a:pPr marL="365125" indent="-255588">
              <a:spcBef>
                <a:spcPts val="1200"/>
              </a:spcBef>
              <a:buClr>
                <a:srgbClr val="A04DA3"/>
              </a:buClr>
              <a:buFont typeface="Wingdings" pitchFamily="2" charset="2"/>
              <a:buChar char="§"/>
            </a:pPr>
            <a:r>
              <a:rPr lang="ru-RU" sz="1700" dirty="0"/>
              <a:t>Мәдениет (субмәдениет мәдениеттің бір бөлігі) </a:t>
            </a:r>
            <a:r>
              <a:rPr lang="ru-RU" sz="1700" dirty="0">
                <a:solidFill>
                  <a:srgbClr val="FF0000"/>
                </a:solidFill>
              </a:rPr>
              <a:t>басқарушылық мағынада</a:t>
            </a:r>
            <a:r>
              <a:rPr lang="ru-RU" sz="1700" dirty="0"/>
              <a:t> ақпараттық-алгоритмдік жүйе, яғни ол белгілі бір мақсаттар мен оларға жетудің белгілі бір құралдарын жүзеге асырады; </a:t>
            </a:r>
            <a:r>
              <a:rPr lang="ru-RU" sz="1700" dirty="0">
                <a:solidFill>
                  <a:srgbClr val="FF0000"/>
                </a:solidFill>
              </a:rPr>
              <a:t>мәдениет - бұл өмірді басқарудың құралы</a:t>
            </a:r>
            <a:r>
              <a:rPr lang="ru-RU" sz="1700" dirty="0"/>
              <a:t>.</a:t>
            </a:r>
          </a:p>
          <a:p>
            <a:pPr marL="365125" indent="-255588">
              <a:spcBef>
                <a:spcPts val="1200"/>
              </a:spcBef>
              <a:buClr>
                <a:srgbClr val="A04DA3"/>
              </a:buClr>
              <a:buFont typeface="Wingdings" pitchFamily="2" charset="2"/>
              <a:buChar char="§"/>
            </a:pPr>
            <a:r>
              <a:rPr lang="ru-RU" sz="1700" dirty="0"/>
              <a:t>Әр түрлі мәдениеттер мен субмәдениеттерде оларға қол жеткізудің мақсаттары мен құралдары әр түрлі болуы мүмкін, соның ішінде өзара алып тастауға дейін</a:t>
            </a:r>
            <a:r>
              <a:rPr lang="en-US" sz="1700" dirty="0"/>
              <a:t>.</a:t>
            </a:r>
            <a:endParaRPr lang="ru-RU" sz="1700" dirty="0"/>
          </a:p>
          <a:p>
            <a:pPr marL="365125" indent="-255588">
              <a:spcBef>
                <a:spcPts val="1200"/>
              </a:spcBef>
              <a:buClr>
                <a:srgbClr val="A04DA3"/>
              </a:buClr>
              <a:buFont typeface="Wingdings" pitchFamily="2" charset="2"/>
              <a:buChar char="§"/>
            </a:pPr>
            <a:r>
              <a:rPr lang="ru-RU" sz="1700" dirty="0"/>
              <a:t>СОҒАН СӘЙКЕС:</a:t>
            </a:r>
            <a:r>
              <a:rPr lang="ru-RU" sz="1700" dirty="0">
                <a:solidFill>
                  <a:srgbClr val="FF0000"/>
                </a:solidFill>
              </a:rPr>
              <a:t> мәдениетті қоғамның дамуын қамтамасыз ету құралы ретінде қалыптастыру саясаты қажет</a:t>
            </a:r>
            <a:r>
              <a:rPr lang="en-US" sz="1700" dirty="0">
                <a:solidFill>
                  <a:srgbClr val="FF0000"/>
                </a:solidFill>
              </a:rPr>
              <a:t>.</a:t>
            </a:r>
          </a:p>
        </p:txBody>
      </p:sp>
      <p:sp>
        <p:nvSpPr>
          <p:cNvPr id="3" name="TextBox 2"/>
          <p:cNvSpPr txBox="1"/>
          <p:nvPr/>
        </p:nvSpPr>
        <p:spPr>
          <a:xfrm>
            <a:off x="4356671" y="760050"/>
            <a:ext cx="4751833" cy="5909310"/>
          </a:xfrm>
          <a:prstGeom prst="rect">
            <a:avLst/>
          </a:prstGeom>
          <a:solidFill>
            <a:schemeClr val="accent6">
              <a:lumMod val="60000"/>
              <a:lumOff val="40000"/>
            </a:schemeClr>
          </a:solidFill>
        </p:spPr>
        <p:txBody>
          <a:bodyPr wrap="square">
            <a:spAutoFit/>
          </a:bodyPr>
          <a:lstStyle/>
          <a:p>
            <a:pPr algn="ctr" fontAlgn="auto">
              <a:spcBef>
                <a:spcPts val="0"/>
              </a:spcBef>
              <a:spcAft>
                <a:spcPts val="0"/>
              </a:spcAft>
              <a:defRPr/>
            </a:pPr>
            <a:r>
              <a:rPr lang="ru-RU" sz="2100" b="1" dirty="0">
                <a:latin typeface="+mn-lt"/>
                <a:cs typeface="+mn-cs"/>
              </a:rPr>
              <a:t>АҚШ-тың </a:t>
            </a:r>
            <a:r>
              <a:rPr lang="en-US" sz="2100" b="1" dirty="0">
                <a:latin typeface="+mn-lt"/>
                <a:cs typeface="+mn-cs"/>
              </a:rPr>
              <a:t>20/1 </a:t>
            </a:r>
            <a:r>
              <a:rPr lang="ru-RU" sz="2100" b="1" dirty="0">
                <a:latin typeface="+mn-lt"/>
                <a:cs typeface="+mn-cs"/>
              </a:rPr>
              <a:t>ҰҚК (Ұлттық қауіпсіздік кеңесі) директивасы, 18.08.1948 ж</a:t>
            </a:r>
            <a:r>
              <a:rPr lang="en-US" sz="2100" b="1" dirty="0">
                <a:latin typeface="+mn-lt"/>
                <a:cs typeface="+mn-cs"/>
              </a:rPr>
              <a:t>.</a:t>
            </a:r>
            <a:r>
              <a:rPr lang="ru-RU" sz="2100" b="1" dirty="0">
                <a:latin typeface="+mn-lt"/>
                <a:cs typeface="+mn-cs"/>
              </a:rPr>
              <a:t> </a:t>
            </a:r>
            <a:r>
              <a:rPr lang="ru-RU" sz="2100" b="1" dirty="0">
                <a:solidFill>
                  <a:srgbClr val="FF0000"/>
                </a:solidFill>
                <a:latin typeface="+mn-lt"/>
                <a:cs typeface="+mn-cs"/>
              </a:rPr>
              <a:t>«Ресейге қатысты міндеттер»</a:t>
            </a:r>
            <a:r>
              <a:rPr lang="ru-RU" sz="2100" b="1" dirty="0">
                <a:latin typeface="+mn-lt"/>
                <a:cs typeface="+mn-cs"/>
              </a:rPr>
              <a:t> </a:t>
            </a:r>
            <a:br>
              <a:rPr lang="ru-RU" sz="2100" b="1" dirty="0">
                <a:latin typeface="+mn-lt"/>
                <a:cs typeface="+mn-cs"/>
              </a:rPr>
            </a:br>
            <a:r>
              <a:rPr lang="ru-RU" sz="2100" dirty="0">
                <a:latin typeface="+mn-lt"/>
                <a:cs typeface="+mn-cs"/>
              </a:rPr>
              <a:t>Оны іске асырудың НӘТИЖЕЛЕРІ:</a:t>
            </a:r>
          </a:p>
          <a:p>
            <a:pPr marL="285750" indent="-285750" fontAlgn="auto">
              <a:spcBef>
                <a:spcPts val="0"/>
              </a:spcBef>
              <a:spcAft>
                <a:spcPts val="0"/>
              </a:spcAft>
              <a:buFontTx/>
              <a:buChar char="-"/>
              <a:defRPr/>
            </a:pPr>
            <a:r>
              <a:rPr lang="ru-RU" sz="2100" dirty="0">
                <a:latin typeface="+mn-lt"/>
                <a:cs typeface="+mn-cs"/>
              </a:rPr>
              <a:t>КСРО-ның бөлінуі.</a:t>
            </a:r>
          </a:p>
          <a:p>
            <a:pPr marL="285750" indent="-285750" fontAlgn="auto">
              <a:spcBef>
                <a:spcPts val="0"/>
              </a:spcBef>
              <a:spcAft>
                <a:spcPts val="0"/>
              </a:spcAft>
              <a:buFontTx/>
              <a:buChar char="-"/>
              <a:defRPr/>
            </a:pPr>
            <a:r>
              <a:rPr lang="ru-RU" sz="2100" dirty="0">
                <a:latin typeface="+mn-lt"/>
                <a:cs typeface="+mn-cs"/>
              </a:rPr>
              <a:t>Кеңес Өкіметін жою.</a:t>
            </a:r>
          </a:p>
          <a:p>
            <a:pPr marL="285750" indent="-285750" fontAlgn="auto">
              <a:spcBef>
                <a:spcPts val="0"/>
              </a:spcBef>
              <a:spcAft>
                <a:spcPts val="0"/>
              </a:spcAft>
              <a:buFontTx/>
              <a:buChar char="-"/>
              <a:defRPr/>
            </a:pPr>
            <a:r>
              <a:rPr lang="ru-RU" sz="2100" dirty="0">
                <a:latin typeface="+mn-lt"/>
                <a:cs typeface="+mn-cs"/>
              </a:rPr>
              <a:t>Әскери және экономикалық әлсіздікті </a:t>
            </a:r>
            <a:r>
              <a:rPr lang="ru-RU" sz="2100" dirty="0">
                <a:solidFill>
                  <a:srgbClr val="FF0000"/>
                </a:solidFill>
                <a:latin typeface="+mn-lt"/>
                <a:cs typeface="+mn-cs"/>
              </a:rPr>
              <a:t>автоматты түрде</a:t>
            </a:r>
            <a:r>
              <a:rPr lang="ru-RU" sz="2100" dirty="0">
                <a:latin typeface="+mn-lt"/>
                <a:cs typeface="+mn-cs"/>
              </a:rPr>
              <a:t> </a:t>
            </a:r>
            <a:r>
              <a:rPr lang="ru-RU" sz="2100" dirty="0">
                <a:solidFill>
                  <a:srgbClr val="FF0000"/>
                </a:solidFill>
                <a:latin typeface="+mn-lt"/>
                <a:cs typeface="+mn-cs"/>
              </a:rPr>
              <a:t>қамтамасыз ететін</a:t>
            </a:r>
            <a:r>
              <a:rPr lang="ru-RU" sz="2100" dirty="0">
                <a:latin typeface="+mn-lt"/>
                <a:cs typeface="+mn-cs"/>
              </a:rPr>
              <a:t> жағдайлар жасау.</a:t>
            </a:r>
          </a:p>
          <a:p>
            <a:pPr marL="285750" indent="-285750" fontAlgn="auto">
              <a:spcBef>
                <a:spcPts val="0"/>
              </a:spcBef>
              <a:spcAft>
                <a:spcPts val="0"/>
              </a:spcAft>
              <a:buFontTx/>
              <a:buChar char="-"/>
              <a:defRPr/>
            </a:pPr>
            <a:r>
              <a:rPr lang="ru-RU" sz="2100" dirty="0">
                <a:latin typeface="+mn-lt"/>
                <a:cs typeface="+mn-cs"/>
              </a:rPr>
              <a:t>Посткеңестік кеңістіктегі мемлекеттердің білім мен экономика саласындағы Батысқа тәуелділігі.</a:t>
            </a:r>
          </a:p>
          <a:p>
            <a:pPr fontAlgn="auto">
              <a:spcBef>
                <a:spcPts val="0"/>
              </a:spcBef>
              <a:spcAft>
                <a:spcPts val="0"/>
              </a:spcAft>
              <a:defRPr/>
            </a:pPr>
            <a:r>
              <a:rPr lang="ru-RU" sz="2100" dirty="0">
                <a:solidFill>
                  <a:srgbClr val="FF0000"/>
                </a:solidFill>
                <a:latin typeface="+mn-lt"/>
                <a:cs typeface="+mn-cs"/>
              </a:rPr>
              <a:t>Барлығы КСРО басшыларының және оның халқының қолымен жасалды, </a:t>
            </a:r>
            <a:r>
              <a:rPr lang="ru-RU" sz="2100" b="1" dirty="0">
                <a:solidFill>
                  <a:srgbClr val="FF0000"/>
                </a:solidFill>
                <a:latin typeface="+mn-lt"/>
                <a:cs typeface="+mn-cs"/>
              </a:rPr>
              <a:t>алдын ескертілгендей. </a:t>
            </a:r>
          </a:p>
        </p:txBody>
      </p:sp>
      <p:sp>
        <p:nvSpPr>
          <p:cNvPr id="43012" name="Номер слайда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30E4BFE-1751-4613-B044-ED702996A9FC}" type="slidenum">
              <a:rPr lang="ru-RU">
                <a:cs typeface="Arial" charset="0"/>
              </a:rPr>
              <a:pPr fontAlgn="base">
                <a:spcBef>
                  <a:spcPct val="0"/>
                </a:spcBef>
                <a:spcAft>
                  <a:spcPct val="0"/>
                </a:spcAft>
              </a:pPr>
              <a:t>28</a:t>
            </a:fld>
            <a:endParaRPr lang="ru-RU">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532813" cy="4699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400" dirty="0">
                <a:solidFill>
                  <a:schemeClr val="bg1"/>
                </a:solidFill>
                <a:latin typeface="+mj-lt"/>
              </a:rPr>
              <a:t>Типология культур: всё остальное следствия</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80587845"/>
              </p:ext>
            </p:extLst>
          </p:nvPr>
        </p:nvGraphicFramePr>
        <p:xfrm>
          <a:off x="0" y="0"/>
          <a:ext cx="9144000" cy="6177497"/>
        </p:xfrm>
        <a:graphic>
          <a:graphicData uri="http://schemas.openxmlformats.org/drawingml/2006/table">
            <a:tbl>
              <a:tblPr firstRow="1" bandRow="1">
                <a:tableStyleId>{5C22544A-7EE6-4342-B048-85BDC9FD1C3A}</a:tableStyleId>
              </a:tblPr>
              <a:tblGrid>
                <a:gridCol w="4067944">
                  <a:extLst>
                    <a:ext uri="{9D8B030D-6E8A-4147-A177-3AD203B41FA5}">
                      <a16:colId xmlns:a16="http://schemas.microsoft.com/office/drawing/2014/main" val="20000"/>
                    </a:ext>
                  </a:extLst>
                </a:gridCol>
                <a:gridCol w="5076056">
                  <a:extLst>
                    <a:ext uri="{9D8B030D-6E8A-4147-A177-3AD203B41FA5}">
                      <a16:colId xmlns:a16="http://schemas.microsoft.com/office/drawing/2014/main" val="20001"/>
                    </a:ext>
                  </a:extLst>
                </a:gridCol>
              </a:tblGrid>
              <a:tr h="745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bg1"/>
                          </a:solidFill>
                        </a:rPr>
                        <a:t>Мінездемелік белгілері:</a:t>
                      </a:r>
                    </a:p>
                  </a:txBody>
                  <a:tcP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bg1"/>
                          </a:solidFill>
                        </a:rPr>
                        <a:t>Нұсқалар:</a:t>
                      </a:r>
                    </a:p>
                    <a:p>
                      <a:endParaRPr lang="ru-RU" sz="1800" dirty="0">
                        <a:solidFill>
                          <a:schemeClr val="bg1"/>
                        </a:solidFill>
                      </a:endParaRPr>
                    </a:p>
                  </a:txBody>
                  <a:tcPr>
                    <a:solidFill>
                      <a:srgbClr val="002060"/>
                    </a:solidFill>
                  </a:tcPr>
                </a:tc>
                <a:extLst>
                  <a:ext uri="{0D108BD9-81ED-4DB2-BD59-A6C34878D82A}">
                    <a16:rowId xmlns:a16="http://schemas.microsoft.com/office/drawing/2014/main" val="10000"/>
                  </a:ext>
                </a:extLst>
              </a:tr>
              <a:tr h="1444215">
                <a:tc>
                  <a:txBody>
                    <a:bodyPr/>
                    <a:lstStyle/>
                    <a:p>
                      <a:pPr marL="324000" marR="0" indent="-360000" algn="l" defTabSz="914400" rtl="0" eaLnBrk="1" fontAlgn="auto" latinLnBrk="0" hangingPunct="1">
                        <a:lnSpc>
                          <a:spcPct val="100000"/>
                        </a:lnSpc>
                        <a:spcBef>
                          <a:spcPts val="0"/>
                        </a:spcBef>
                        <a:spcAft>
                          <a:spcPts val="0"/>
                        </a:spcAft>
                        <a:buClrTx/>
                        <a:buSzTx/>
                        <a:buFontTx/>
                        <a:buNone/>
                        <a:tabLst/>
                        <a:defRPr/>
                      </a:pPr>
                      <a:r>
                        <a:rPr lang="ru-RU" sz="1800" dirty="0">
                          <a:solidFill>
                            <a:schemeClr val="accent6">
                              <a:lumMod val="75000"/>
                            </a:schemeClr>
                          </a:solidFill>
                        </a:rPr>
                        <a:t>1. Жеке тұлғаның танымдық және шығармашылық </a:t>
                      </a:r>
                      <a:r>
                        <a:rPr lang="ru-RU" sz="1800" dirty="0">
                          <a:solidFill>
                            <a:srgbClr val="FF0000"/>
                          </a:solidFill>
                        </a:rPr>
                        <a:t>әлеуетіне деген көзқарас</a:t>
                      </a:r>
                      <a:endParaRPr lang="ru-RU" sz="1800" dirty="0">
                        <a:solidFill>
                          <a:schemeClr val="accent6">
                            <a:lumMod val="75000"/>
                          </a:schemeClr>
                        </a:solidFill>
                      </a:endParaRPr>
                    </a:p>
                    <a:p>
                      <a:pPr marL="324000" indent="-360000"/>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accent6">
                              <a:lumMod val="75000"/>
                            </a:schemeClr>
                          </a:solidFill>
                        </a:rPr>
                        <a:t>Енжар қараушылық</a:t>
                      </a:r>
                      <a:r>
                        <a:rPr lang="en-US" sz="1800" dirty="0">
                          <a:solidFill>
                            <a:schemeClr val="accent6">
                              <a:lumMod val="75000"/>
                            </a:schemeClr>
                          </a:solidFill>
                        </a:rPr>
                        <a:t> </a:t>
                      </a:r>
                      <a:r>
                        <a:rPr lang="ru-RU" sz="1800" dirty="0">
                          <a:solidFill>
                            <a:schemeClr val="accent6">
                              <a:lumMod val="75000"/>
                            </a:schemeClr>
                          </a:solidFill>
                        </a:rPr>
                        <a:t>- барлығына жол бермеу - көпшілікке қысым көрсету, бірақ белгілі бір азшылық үшін белгілі бір жолмен жүзеге шығару - </a:t>
                      </a:r>
                      <a:r>
                        <a:rPr lang="ru-RU" sz="1800" dirty="0">
                          <a:solidFill>
                            <a:srgbClr val="FF0000"/>
                          </a:solidFill>
                        </a:rPr>
                        <a:t>бәрінің дамуын қамтамасыз ету</a:t>
                      </a:r>
                      <a:r>
                        <a:rPr lang="ru-RU" sz="1800" dirty="0">
                          <a:solidFill>
                            <a:schemeClr val="accent6">
                              <a:lumMod val="75000"/>
                            </a:schemeClr>
                          </a:solidFill>
                        </a:rPr>
                        <a:t>.</a:t>
                      </a:r>
                      <a:endParaRPr lang="ru-RU" sz="1800" dirty="0"/>
                    </a:p>
                  </a:txBody>
                  <a:tcPr/>
                </a:tc>
                <a:extLst>
                  <a:ext uri="{0D108BD9-81ED-4DB2-BD59-A6C34878D82A}">
                    <a16:rowId xmlns:a16="http://schemas.microsoft.com/office/drawing/2014/main" val="10001"/>
                  </a:ext>
                </a:extLst>
              </a:tr>
              <a:tr h="1946334">
                <a:tc>
                  <a:txBody>
                    <a:bodyPr/>
                    <a:lstStyle/>
                    <a:p>
                      <a:pPr marL="324000" indent="-360000"/>
                      <a:r>
                        <a:rPr lang="ru-RU" sz="1800" dirty="0"/>
                        <a:t>2. </a:t>
                      </a:r>
                      <a:r>
                        <a:rPr lang="ru-RU" sz="1800" dirty="0">
                          <a:solidFill>
                            <a:srgbClr val="FF0000"/>
                          </a:solidFill>
                        </a:rPr>
                        <a:t>Ар-ождан</a:t>
                      </a:r>
                      <a:r>
                        <a:rPr lang="ru-RU" sz="1800" dirty="0">
                          <a:solidFill>
                            <a:schemeClr val="accent6">
                              <a:lumMod val="75000"/>
                            </a:schemeClr>
                          </a:solidFill>
                        </a:rPr>
                        <a:t> мен </a:t>
                      </a:r>
                      <a:r>
                        <a:rPr lang="ru-RU" sz="1800" dirty="0">
                          <a:solidFill>
                            <a:srgbClr val="FF0000"/>
                          </a:solidFill>
                        </a:rPr>
                        <a:t>ұятқа</a:t>
                      </a:r>
                      <a:r>
                        <a:rPr lang="ru-RU" sz="1800" dirty="0">
                          <a:solidFill>
                            <a:schemeClr val="accent6">
                              <a:lumMod val="75000"/>
                            </a:schemeClr>
                          </a:solidFill>
                        </a:rPr>
                        <a:t> деген көзқарас</a:t>
                      </a:r>
                      <a:endParaRPr lang="ru-RU" sz="1800" dirty="0"/>
                    </a:p>
                  </a:txBody>
                  <a:tcPr/>
                </a:tc>
                <a:tc>
                  <a:txBody>
                    <a:bodyPr/>
                    <a:lstStyle/>
                    <a:p>
                      <a:r>
                        <a:rPr lang="ru-RU" sz="1800" dirty="0">
                          <a:solidFill>
                            <a:schemeClr val="accent6">
                              <a:lumMod val="75000"/>
                            </a:schemeClr>
                          </a:solidFill>
                        </a:rPr>
                        <a:t>Барлығына қысым жасау </a:t>
                      </a:r>
                      <a:r>
                        <a:rPr lang="ru-RU" sz="1800" dirty="0">
                          <a:solidFill>
                            <a:schemeClr val="tx1"/>
                          </a:solidFill>
                        </a:rPr>
                        <a:t>(барлығы заңға бағынатын автоматтар болуы керек)</a:t>
                      </a:r>
                      <a:r>
                        <a:rPr lang="ru-RU" sz="1800" dirty="0">
                          <a:solidFill>
                            <a:schemeClr val="accent6">
                              <a:lumMod val="75000"/>
                            </a:schemeClr>
                          </a:solidFill>
                        </a:rPr>
                        <a:t> - </a:t>
                      </a:r>
                      <a:r>
                        <a:rPr lang="ru-RU" sz="1800" dirty="0">
                          <a:solidFill>
                            <a:srgbClr val="FF0000"/>
                          </a:solidFill>
                        </a:rPr>
                        <a:t>әркім өмір бойы ар-ұждан мен ұятты ұстануға міндетті </a:t>
                      </a:r>
                      <a:r>
                        <a:rPr lang="ru-RU" sz="1800" dirty="0">
                          <a:solidFill>
                            <a:schemeClr val="accent6">
                              <a:lumMod val="75000"/>
                            </a:schemeClr>
                          </a:solidFill>
                        </a:rPr>
                        <a:t>(ар-ождансыз және ұятсыз, жеке тұлға - ​​адамгершілікке жатпайтын сұмпайы, бірақ адам емес.</a:t>
                      </a:r>
                      <a:endParaRPr lang="ru-RU" sz="1800" dirty="0"/>
                    </a:p>
                  </a:txBody>
                  <a:tcPr/>
                </a:tc>
                <a:extLst>
                  <a:ext uri="{0D108BD9-81ED-4DB2-BD59-A6C34878D82A}">
                    <a16:rowId xmlns:a16="http://schemas.microsoft.com/office/drawing/2014/main" val="10002"/>
                  </a:ext>
                </a:extLst>
              </a:tr>
              <a:tr h="2041568">
                <a:tc>
                  <a:txBody>
                    <a:bodyPr/>
                    <a:lstStyle/>
                    <a:p>
                      <a:pPr marL="324000" indent="-360000"/>
                      <a:r>
                        <a:rPr lang="ru-RU" sz="1800" dirty="0"/>
                        <a:t>3.</a:t>
                      </a:r>
                      <a:r>
                        <a:rPr lang="ru-RU" sz="1800" baseline="0" dirty="0"/>
                        <a:t> </a:t>
                      </a:r>
                      <a:r>
                        <a:rPr lang="ru-RU" sz="1800" dirty="0">
                          <a:solidFill>
                            <a:srgbClr val="FF0000"/>
                          </a:solidFill>
                        </a:rPr>
                        <a:t>Ерікке</a:t>
                      </a:r>
                      <a:r>
                        <a:rPr lang="ru-RU" sz="1800" dirty="0">
                          <a:solidFill>
                            <a:schemeClr val="accent6">
                              <a:lumMod val="75000"/>
                            </a:schemeClr>
                          </a:solidFill>
                        </a:rPr>
                        <a:t> деген көзқарас. Ерік дегеніміз - адамның </a:t>
                      </a:r>
                      <a:r>
                        <a:rPr lang="ru-RU" sz="1800" dirty="0">
                          <a:solidFill>
                            <a:srgbClr val="FF0000"/>
                          </a:solidFill>
                        </a:rPr>
                        <a:t>өзіне және саналы мақсатқа бағдарланған іс-шараларға бағыну қабілеті</a:t>
                      </a:r>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accent6">
                              <a:lumMod val="75000"/>
                            </a:schemeClr>
                          </a:solidFill>
                        </a:rPr>
                        <a:t>Барлығына қысым көрсету - көпшілікке жол бермеу және «ерікке құқық» иерархиясын құру </a:t>
                      </a:r>
                      <a:r>
                        <a:rPr lang="ru-RU" sz="1800" dirty="0">
                          <a:solidFill>
                            <a:srgbClr val="FF0000"/>
                          </a:solidFill>
                        </a:rPr>
                        <a:t>- ерік бәрінің арасында дамып, ар-ождан диктатурасына бағынуы керек және шығармашылық әлеуетті іске асыруы керек - бұл Адам</a:t>
                      </a:r>
                      <a:r>
                        <a:rPr lang="ru-RU" sz="1800" dirty="0">
                          <a:solidFill>
                            <a:schemeClr val="accent6">
                              <a:lumMod val="75000"/>
                            </a:schemeClr>
                          </a:solidFill>
                        </a:rPr>
                        <a:t>.</a:t>
                      </a:r>
                      <a:endParaRPr lang="ru-RU" sz="1800" dirty="0"/>
                    </a:p>
                  </a:txBody>
                  <a:tcPr/>
                </a:tc>
                <a:extLst>
                  <a:ext uri="{0D108BD9-81ED-4DB2-BD59-A6C34878D82A}">
                    <a16:rowId xmlns:a16="http://schemas.microsoft.com/office/drawing/2014/main" val="10003"/>
                  </a:ext>
                </a:extLst>
              </a:tr>
            </a:tbl>
          </a:graphicData>
        </a:graphic>
      </p:graphicFrame>
      <p:sp>
        <p:nvSpPr>
          <p:cNvPr id="44051" name="TextBox 6"/>
          <p:cNvSpPr txBox="1">
            <a:spLocks noChangeArrowheads="1"/>
          </p:cNvSpPr>
          <p:nvPr/>
        </p:nvSpPr>
        <p:spPr bwMode="auto">
          <a:xfrm>
            <a:off x="0" y="6149975"/>
            <a:ext cx="9144000" cy="707886"/>
          </a:xfrm>
          <a:prstGeom prst="rect">
            <a:avLst/>
          </a:prstGeom>
          <a:solidFill>
            <a:srgbClr val="008080"/>
          </a:solidFill>
          <a:ln w="9525">
            <a:noFill/>
            <a:miter lim="800000"/>
            <a:headEnd/>
            <a:tailEnd/>
          </a:ln>
        </p:spPr>
        <p:txBody>
          <a:bodyPr wrap="square">
            <a:spAutoFit/>
          </a:bodyPr>
          <a:lstStyle/>
          <a:p>
            <a:r>
              <a:rPr lang="ru-RU" sz="2000" dirty="0">
                <a:solidFill>
                  <a:schemeClr val="bg1"/>
                </a:solidFill>
                <a:latin typeface="Georgia" pitchFamily="18" charset="0"/>
              </a:rPr>
              <a:t>Қоғам үшін норма жоғарыдағы кестеде қызыл түспен көрсетілген. Өткен және қазіргі кездегі нормадан ауытқу - тарихи дамудың белгілері.</a:t>
            </a:r>
          </a:p>
        </p:txBody>
      </p:sp>
      <p:sp>
        <p:nvSpPr>
          <p:cNvPr id="44052"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1A394EE-DEEB-4532-AEAC-4E1D7EBE5C23}" type="slidenum">
              <a:rPr lang="ru-RU">
                <a:cs typeface="Arial" charset="0"/>
              </a:rPr>
              <a:pPr fontAlgn="base">
                <a:spcBef>
                  <a:spcPct val="0"/>
                </a:spcBef>
                <a:spcAft>
                  <a:spcPct val="0"/>
                </a:spcAft>
              </a:pPr>
              <a:t>29</a:t>
            </a:fld>
            <a:endParaRPr lang="ru-RU">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850" y="368300"/>
            <a:ext cx="8424863" cy="2484438"/>
          </a:xfrm>
        </p:spPr>
        <p:txBody>
          <a:bodyPr>
            <a:normAutofit/>
          </a:bodyPr>
          <a:lstStyle/>
          <a:p>
            <a:pPr algn="ctr" fontAlgn="auto">
              <a:spcAft>
                <a:spcPts val="0"/>
              </a:spcAft>
              <a:defRPr/>
            </a:pPr>
            <a:r>
              <a:rPr lang="ru-RU" dirty="0"/>
              <a:t>1-тақырып: Тарихи миф және объективті шындық - өткен дәуір мұрасы</a:t>
            </a:r>
            <a:r>
              <a:rPr lang="en-US" dirty="0"/>
              <a:t> </a:t>
            </a:r>
            <a:endParaRPr lang="ru-RU" dirty="0"/>
          </a:p>
        </p:txBody>
      </p:sp>
      <p:sp>
        <p:nvSpPr>
          <p:cNvPr id="16386" name="TextBox 3"/>
          <p:cNvSpPr txBox="1">
            <a:spLocks noChangeArrowheads="1"/>
          </p:cNvSpPr>
          <p:nvPr/>
        </p:nvSpPr>
        <p:spPr bwMode="auto">
          <a:xfrm>
            <a:off x="23813" y="4292600"/>
            <a:ext cx="9120187" cy="1938992"/>
          </a:xfrm>
          <a:prstGeom prst="rect">
            <a:avLst/>
          </a:prstGeom>
          <a:noFill/>
          <a:ln w="9525">
            <a:noFill/>
            <a:miter lim="800000"/>
            <a:headEnd/>
            <a:tailEnd/>
          </a:ln>
        </p:spPr>
        <p:txBody>
          <a:bodyPr>
            <a:spAutoFit/>
          </a:bodyPr>
          <a:lstStyle/>
          <a:p>
            <a:pPr algn="just"/>
            <a:r>
              <a:rPr lang="ru-RU" sz="2000" dirty="0">
                <a:latin typeface="Georgia" pitchFamily="18" charset="0"/>
              </a:rPr>
              <a:t>Ғылыми теорияның оған сәйкес келмеуі үшін бір факт жеткілікті.</a:t>
            </a:r>
            <a:endParaRPr lang="en-US" sz="2000" dirty="0">
              <a:latin typeface="Georgia" pitchFamily="18" charset="0"/>
            </a:endParaRPr>
          </a:p>
          <a:p>
            <a:pPr algn="just"/>
            <a:endParaRPr lang="en-US" sz="2000" dirty="0">
              <a:latin typeface="Georgia" pitchFamily="18" charset="0"/>
            </a:endParaRPr>
          </a:p>
          <a:p>
            <a:pPr algn="just"/>
            <a:endParaRPr lang="ru-RU" sz="2000" dirty="0">
              <a:latin typeface="Georgia" pitchFamily="18" charset="0"/>
            </a:endParaRPr>
          </a:p>
          <a:p>
            <a:pPr algn="just"/>
            <a:r>
              <a:rPr lang="ru-RU" sz="2000" dirty="0">
                <a:latin typeface="Georgia" pitchFamily="18" charset="0"/>
              </a:rPr>
              <a:t>Көптеген фактілер тарихи өткеннің жалпы қабылданған тұжырымдамасына барлық өзгертулермен «сәйкес кельмейді». Мұның бәрі түк те емес: діни тарихи миф қатты тұр</a:t>
            </a:r>
            <a:r>
              <a:rPr lang="en-US" sz="2000" dirty="0">
                <a:latin typeface="Georgia" pitchFamily="18" charset="0"/>
              </a:rPr>
              <a:t>..</a:t>
            </a:r>
            <a:r>
              <a:rPr lang="ru-RU" sz="2000" dirty="0">
                <a:latin typeface="Georgia" pitchFamily="18" charset="0"/>
              </a:rPr>
              <a:t>. </a:t>
            </a:r>
            <a:endParaRPr lang="ru-RU"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Группа 40"/>
          <p:cNvGrpSpPr>
            <a:grpSpLocks/>
          </p:cNvGrpSpPr>
          <p:nvPr/>
        </p:nvGrpSpPr>
        <p:grpSpPr bwMode="auto">
          <a:xfrm>
            <a:off x="123825" y="1744663"/>
            <a:ext cx="4508500" cy="2740025"/>
            <a:chOff x="1475684" y="1376771"/>
            <a:chExt cx="1685348" cy="2741009"/>
          </a:xfrm>
        </p:grpSpPr>
        <p:sp>
          <p:nvSpPr>
            <p:cNvPr id="5" name="Прямоугольник 4"/>
            <p:cNvSpPr/>
            <p:nvPr/>
          </p:nvSpPr>
          <p:spPr>
            <a:xfrm>
              <a:off x="1475684" y="1376771"/>
              <a:ext cx="1153633" cy="27410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ru-RU" i="1" dirty="0"/>
                <a:t>Тарихи қалыптасқан мәдениет: ғылым, мектеп, өнер туындылары, БАҚ, адамдардың қарым-қатынасы, мінез-құлық үлгілерін көрсету</a:t>
              </a:r>
              <a:endParaRPr lang="en-US" i="1" dirty="0"/>
            </a:p>
          </p:txBody>
        </p:sp>
        <p:cxnSp>
          <p:nvCxnSpPr>
            <p:cNvPr id="9" name="Прямая со стрелкой 8"/>
            <p:cNvCxnSpPr>
              <a:cxnSpLocks/>
              <a:stCxn id="5" idx="3"/>
              <a:endCxn id="7" idx="1"/>
            </p:cNvCxnSpPr>
            <p:nvPr/>
          </p:nvCxnSpPr>
          <p:spPr>
            <a:xfrm flipV="1">
              <a:off x="2629317" y="2124752"/>
              <a:ext cx="531715" cy="622523"/>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 name="Заголовок 1"/>
          <p:cNvSpPr txBox="1">
            <a:spLocks/>
          </p:cNvSpPr>
          <p:nvPr/>
        </p:nvSpPr>
        <p:spPr>
          <a:xfrm>
            <a:off x="0" y="0"/>
            <a:ext cx="8243888" cy="928688"/>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anchor="ct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ru-RU" sz="2800" dirty="0">
                <a:latin typeface="+mj-lt"/>
              </a:rPr>
              <a:t>Мәдениет және адамдар: қарым-қатынас және өмір сапасы.</a:t>
            </a:r>
          </a:p>
        </p:txBody>
      </p:sp>
      <p:sp>
        <p:nvSpPr>
          <p:cNvPr id="27" name="Стрелка вниз 26"/>
          <p:cNvSpPr/>
          <p:nvPr/>
        </p:nvSpPr>
        <p:spPr>
          <a:xfrm rot="4103254">
            <a:off x="4756150" y="1092200"/>
            <a:ext cx="722313" cy="4335463"/>
          </a:xfrm>
          <a:prstGeom prst="downArrow">
            <a:avLst>
              <a:gd name="adj1" fmla="val 50000"/>
              <a:gd name="adj2" fmla="val 589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ё</a:t>
            </a:r>
          </a:p>
        </p:txBody>
      </p:sp>
      <p:sp>
        <p:nvSpPr>
          <p:cNvPr id="24" name="TextBox 23"/>
          <p:cNvSpPr txBox="1"/>
          <p:nvPr/>
        </p:nvSpPr>
        <p:spPr>
          <a:xfrm>
            <a:off x="107950" y="1069975"/>
            <a:ext cx="4510088"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ru-RU" sz="2000" i="1" dirty="0"/>
              <a:t>Өткенде әсер еткен</a:t>
            </a:r>
          </a:p>
        </p:txBody>
      </p:sp>
      <p:sp>
        <p:nvSpPr>
          <p:cNvPr id="26" name="Прямоугольник 25"/>
          <p:cNvSpPr/>
          <p:nvPr/>
        </p:nvSpPr>
        <p:spPr>
          <a:xfrm>
            <a:off x="139700" y="5373688"/>
            <a:ext cx="2305050" cy="102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t>Қазір болып жатқан</a:t>
            </a:r>
            <a:endParaRPr lang="en-US" sz="2000" dirty="0"/>
          </a:p>
        </p:txBody>
      </p:sp>
      <p:grpSp>
        <p:nvGrpSpPr>
          <p:cNvPr id="45062" name="Группа 2"/>
          <p:cNvGrpSpPr>
            <a:grpSpLocks/>
          </p:cNvGrpSpPr>
          <p:nvPr/>
        </p:nvGrpSpPr>
        <p:grpSpPr bwMode="auto">
          <a:xfrm>
            <a:off x="2554288" y="1060450"/>
            <a:ext cx="6521450" cy="5540375"/>
            <a:chOff x="3574008" y="700526"/>
            <a:chExt cx="6520555" cy="5540934"/>
          </a:xfrm>
        </p:grpSpPr>
        <p:sp>
          <p:nvSpPr>
            <p:cNvPr id="25" name="Прямоугольник 24"/>
            <p:cNvSpPr/>
            <p:nvPr/>
          </p:nvSpPr>
          <p:spPr>
            <a:xfrm>
              <a:off x="8078715" y="700526"/>
              <a:ext cx="2015848" cy="1871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оның ішінде мемлекеттік органдардағы және бизнестегі басқару жұмыс істеуші</a:t>
              </a:r>
            </a:p>
          </p:txBody>
        </p:sp>
        <p:sp>
          <p:nvSpPr>
            <p:cNvPr id="7" name="Прямоугольник 6"/>
            <p:cNvSpPr/>
            <p:nvPr/>
          </p:nvSpPr>
          <p:spPr>
            <a:xfrm>
              <a:off x="5651760" y="1197464"/>
              <a:ext cx="2015848" cy="1871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Адамгершілік,  зият, жаңа ұрпақтың әрқайсысының дүниетанымы,</a:t>
              </a:r>
            </a:p>
          </p:txBody>
        </p:sp>
        <p:sp>
          <p:nvSpPr>
            <p:cNvPr id="16" name="Стрелка углом вверх 15"/>
            <p:cNvSpPr/>
            <p:nvPr/>
          </p:nvSpPr>
          <p:spPr>
            <a:xfrm>
              <a:off x="5785092" y="3069315"/>
              <a:ext cx="731738" cy="2448172"/>
            </a:xfrm>
            <a:prstGeom prst="bentUpArrow">
              <a:avLst>
                <a:gd name="adj1" fmla="val 25000"/>
                <a:gd name="adj2" fmla="val 25379"/>
                <a:gd name="adj3" fmla="val 265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Стрелка вниз 17"/>
            <p:cNvSpPr/>
            <p:nvPr/>
          </p:nvSpPr>
          <p:spPr>
            <a:xfrm>
              <a:off x="6808889" y="3069315"/>
              <a:ext cx="341265" cy="1871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Овальная выноска 19"/>
            <p:cNvSpPr/>
            <p:nvPr/>
          </p:nvSpPr>
          <p:spPr>
            <a:xfrm>
              <a:off x="7150154" y="3220143"/>
              <a:ext cx="1885691" cy="1433657"/>
            </a:xfrm>
            <a:prstGeom prst="wedgeEllipseCallout">
              <a:avLst>
                <a:gd name="adj1" fmla="val -59857"/>
                <a:gd name="adj2" fmla="val -14063"/>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ru-RU" sz="1700" dirty="0"/>
                <a:t>Мінез-құлық қоғам мүшелері</a:t>
              </a:r>
              <a:endParaRPr lang="en-US" sz="1700" dirty="0"/>
            </a:p>
          </p:txBody>
        </p:sp>
        <p:sp>
          <p:nvSpPr>
            <p:cNvPr id="21" name="Овал 20"/>
            <p:cNvSpPr/>
            <p:nvPr/>
          </p:nvSpPr>
          <p:spPr>
            <a:xfrm>
              <a:off x="3574008" y="4512499"/>
              <a:ext cx="2522191" cy="1728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Әлемдік ақпарат ағыны</a:t>
              </a:r>
            </a:p>
          </p:txBody>
        </p:sp>
        <p:sp>
          <p:nvSpPr>
            <p:cNvPr id="40" name="Прямоугольник 39"/>
            <p:cNvSpPr/>
            <p:nvPr/>
          </p:nvSpPr>
          <p:spPr>
            <a:xfrm>
              <a:off x="6548233" y="4941168"/>
              <a:ext cx="2376264" cy="90263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b="1" dirty="0"/>
                <a:t>Қоғамның  өмірінің болашақ сапасы</a:t>
              </a:r>
              <a:endParaRPr lang="en-US" b="1" dirty="0"/>
            </a:p>
          </p:txBody>
        </p:sp>
      </p:grpSp>
      <p:sp>
        <p:nvSpPr>
          <p:cNvPr id="2" name="TextBox 1"/>
          <p:cNvSpPr txBox="1"/>
          <p:nvPr/>
        </p:nvSpPr>
        <p:spPr>
          <a:xfrm rot="20109418">
            <a:off x="3185986" y="2009720"/>
            <a:ext cx="1612900" cy="646331"/>
          </a:xfrm>
          <a:prstGeom prst="rect">
            <a:avLst/>
          </a:prstGeom>
          <a:noFill/>
        </p:spPr>
        <p:txBody>
          <a:bodyPr>
            <a:spAutoFit/>
          </a:bodyPr>
          <a:lstStyle/>
          <a:p>
            <a:pPr fontAlgn="auto">
              <a:spcBef>
                <a:spcPts val="0"/>
              </a:spcBef>
              <a:spcAft>
                <a:spcPts val="0"/>
              </a:spcAft>
              <a:defRPr/>
            </a:pPr>
            <a:r>
              <a:rPr lang="ru-RU" i="1" dirty="0">
                <a:solidFill>
                  <a:schemeClr val="accent4">
                    <a:lumMod val="75000"/>
                  </a:schemeClr>
                </a:solidFill>
                <a:latin typeface="+mn-lt"/>
                <a:cs typeface="+mn-cs"/>
              </a:rPr>
              <a:t>Қалыптас</a:t>
            </a:r>
            <a:r>
              <a:rPr lang="en-US" i="1" dirty="0">
                <a:solidFill>
                  <a:schemeClr val="accent4">
                    <a:lumMod val="75000"/>
                  </a:schemeClr>
                </a:solidFill>
                <a:latin typeface="+mn-lt"/>
                <a:cs typeface="+mn-cs"/>
              </a:rPr>
              <a:t>-</a:t>
            </a:r>
          </a:p>
          <a:p>
            <a:pPr fontAlgn="auto">
              <a:spcBef>
                <a:spcPts val="0"/>
              </a:spcBef>
              <a:spcAft>
                <a:spcPts val="0"/>
              </a:spcAft>
              <a:defRPr/>
            </a:pPr>
            <a:r>
              <a:rPr lang="ru-RU" i="1" dirty="0">
                <a:solidFill>
                  <a:schemeClr val="accent4">
                    <a:lumMod val="75000"/>
                  </a:schemeClr>
                </a:solidFill>
                <a:latin typeface="+mn-lt"/>
                <a:cs typeface="+mn-cs"/>
              </a:rPr>
              <a:t>тырады</a:t>
            </a:r>
          </a:p>
        </p:txBody>
      </p:sp>
      <p:sp>
        <p:nvSpPr>
          <p:cNvPr id="12" name="Стрелка вниз 11"/>
          <p:cNvSpPr/>
          <p:nvPr/>
        </p:nvSpPr>
        <p:spPr>
          <a:xfrm rot="15145354">
            <a:off x="6646069" y="1766094"/>
            <a:ext cx="400050" cy="439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Стрелка вниз 12"/>
          <p:cNvSpPr/>
          <p:nvPr/>
        </p:nvSpPr>
        <p:spPr>
          <a:xfrm rot="857336">
            <a:off x="7645400" y="2846388"/>
            <a:ext cx="869950" cy="26844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TextBox 13"/>
          <p:cNvSpPr txBox="1"/>
          <p:nvPr/>
        </p:nvSpPr>
        <p:spPr>
          <a:xfrm rot="874831">
            <a:off x="7835819" y="2925008"/>
            <a:ext cx="553998" cy="1983429"/>
          </a:xfrm>
          <a:prstGeom prst="rect">
            <a:avLst/>
          </a:prstGeom>
          <a:noFill/>
        </p:spPr>
        <p:txBody>
          <a:bodyPr vert="vert270">
            <a:spAutoFit/>
          </a:bodyPr>
          <a:lstStyle/>
          <a:p>
            <a:pPr fontAlgn="auto">
              <a:spcBef>
                <a:spcPts val="0"/>
              </a:spcBef>
              <a:spcAft>
                <a:spcPts val="0"/>
              </a:spcAft>
              <a:defRPr/>
            </a:pPr>
            <a:r>
              <a:rPr lang="ru-RU" sz="2400" dirty="0">
                <a:solidFill>
                  <a:schemeClr val="bg1"/>
                </a:solidFill>
                <a:latin typeface="+mn-lt"/>
                <a:cs typeface="+mn-cs"/>
              </a:rPr>
              <a:t>Басқару</a:t>
            </a:r>
          </a:p>
        </p:txBody>
      </p:sp>
      <p:sp>
        <p:nvSpPr>
          <p:cNvPr id="45067" name="TextBox 5"/>
          <p:cNvSpPr txBox="1">
            <a:spLocks noChangeArrowheads="1"/>
          </p:cNvSpPr>
          <p:nvPr/>
        </p:nvSpPr>
        <p:spPr bwMode="auto">
          <a:xfrm rot="-1323341">
            <a:off x="3239440" y="2996603"/>
            <a:ext cx="1896673" cy="1200329"/>
          </a:xfrm>
          <a:prstGeom prst="rect">
            <a:avLst/>
          </a:prstGeom>
          <a:noFill/>
          <a:ln w="9525">
            <a:noFill/>
            <a:miter lim="800000"/>
            <a:headEnd/>
            <a:tailEnd/>
          </a:ln>
        </p:spPr>
        <p:txBody>
          <a:bodyPr wrap="none">
            <a:spAutoFit/>
          </a:bodyPr>
          <a:lstStyle/>
          <a:p>
            <a:r>
              <a:rPr lang="ru-RU" dirty="0">
                <a:solidFill>
                  <a:srgbClr val="FF0000"/>
                </a:solidFill>
                <a:latin typeface="Georgia" pitchFamily="18" charset="0"/>
              </a:rPr>
              <a:t>Мемлекеттің</a:t>
            </a:r>
            <a:endParaRPr lang="en-US" dirty="0">
              <a:solidFill>
                <a:srgbClr val="FF0000"/>
              </a:solidFill>
              <a:latin typeface="Georgia" pitchFamily="18" charset="0"/>
            </a:endParaRPr>
          </a:p>
          <a:p>
            <a:r>
              <a:rPr lang="ru-RU" dirty="0">
                <a:solidFill>
                  <a:srgbClr val="FF0000"/>
                </a:solidFill>
                <a:latin typeface="Georgia" pitchFamily="18" charset="0"/>
              </a:rPr>
              <a:t> </a:t>
            </a:r>
            <a:endParaRPr lang="en-US" dirty="0">
              <a:solidFill>
                <a:srgbClr val="FF0000"/>
              </a:solidFill>
              <a:latin typeface="Georgia" pitchFamily="18" charset="0"/>
            </a:endParaRPr>
          </a:p>
          <a:p>
            <a:endParaRPr lang="en-US" dirty="0">
              <a:solidFill>
                <a:srgbClr val="FF0000"/>
              </a:solidFill>
              <a:latin typeface="Georgia" pitchFamily="18" charset="0"/>
            </a:endParaRPr>
          </a:p>
          <a:p>
            <a:r>
              <a:rPr lang="ru-RU" dirty="0">
                <a:solidFill>
                  <a:srgbClr val="FF0000"/>
                </a:solidFill>
                <a:latin typeface="Georgia" pitchFamily="18" charset="0"/>
              </a:rPr>
              <a:t>мәдени саясаты</a:t>
            </a:r>
          </a:p>
        </p:txBody>
      </p:sp>
      <p:sp>
        <p:nvSpPr>
          <p:cNvPr id="45068" name="Номер слайда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670307A-6B0A-4916-B413-088C46A40BCA}" type="slidenum">
              <a:rPr lang="ru-RU">
                <a:cs typeface="Arial" charset="0"/>
              </a:rPr>
              <a:pPr fontAlgn="base">
                <a:spcBef>
                  <a:spcPct val="0"/>
                </a:spcBef>
                <a:spcAft>
                  <a:spcPct val="0"/>
                </a:spcAft>
              </a:pPr>
              <a:t>30</a:t>
            </a:fld>
            <a:endParaRPr lang="ru-RU">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532813" cy="6477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br>
              <a:rPr lang="ru-RU" sz="2800" dirty="0">
                <a:solidFill>
                  <a:schemeClr val="bg1"/>
                </a:solidFill>
              </a:rPr>
            </a:br>
            <a:r>
              <a:rPr lang="ru-RU" sz="2800" dirty="0">
                <a:solidFill>
                  <a:schemeClr val="bg1"/>
                </a:solidFill>
                <a:latin typeface="+mj-lt"/>
              </a:rPr>
              <a:t>Мәдениеттің дамуы және тозуы</a:t>
            </a:r>
            <a:br>
              <a:rPr lang="ru-RU" sz="2800" dirty="0">
                <a:solidFill>
                  <a:schemeClr val="bg1"/>
                </a:solidFill>
                <a:latin typeface="+mj-lt"/>
              </a:rPr>
            </a:br>
            <a:endParaRPr lang="ru-RU" sz="2800" dirty="0">
              <a:solidFill>
                <a:schemeClr val="bg1"/>
              </a:solidFill>
              <a:latin typeface="+mj-lt"/>
            </a:endParaRPr>
          </a:p>
        </p:txBody>
      </p:sp>
      <p:sp>
        <p:nvSpPr>
          <p:cNvPr id="3" name="Объект 2"/>
          <p:cNvSpPr>
            <a:spLocks noGrp="1"/>
          </p:cNvSpPr>
          <p:nvPr>
            <p:ph idx="1"/>
          </p:nvPr>
        </p:nvSpPr>
        <p:spPr>
          <a:xfrm>
            <a:off x="0" y="720105"/>
            <a:ext cx="9144000" cy="6021263"/>
          </a:xfrm>
        </p:spPr>
        <p:style>
          <a:lnRef idx="0">
            <a:scrgbClr r="0" g="0" b="0"/>
          </a:lnRef>
          <a:fillRef idx="1001">
            <a:schemeClr val="lt2"/>
          </a:fillRef>
          <a:effectRef idx="0">
            <a:scrgbClr r="0" g="0" b="0"/>
          </a:effectRef>
          <a:fontRef idx="major"/>
        </p:style>
        <p:txBody>
          <a:bodyPr>
            <a:normAutofit fontScale="92500" lnSpcReduction="20000"/>
          </a:bodyPr>
          <a:lstStyle/>
          <a:p>
            <a:pPr marL="109728" indent="0" fontAlgn="auto">
              <a:spcAft>
                <a:spcPts val="0"/>
              </a:spcAft>
              <a:buClr>
                <a:schemeClr val="accent3"/>
              </a:buClr>
              <a:buFont typeface="Georgia"/>
              <a:buNone/>
              <a:defRPr/>
            </a:pPr>
            <a:r>
              <a:rPr lang="ru-RU" dirty="0">
                <a:solidFill>
                  <a:srgbClr val="FF0000"/>
                </a:solidFill>
                <a:latin typeface="+mn-lt"/>
              </a:rPr>
              <a:t>Барлық мәдениеттер адамдардың жеке</a:t>
            </a:r>
            <a:r>
              <a:rPr lang="en-US" dirty="0">
                <a:solidFill>
                  <a:srgbClr val="FF0000"/>
                </a:solidFill>
                <a:latin typeface="+mn-lt"/>
              </a:rPr>
              <a:t> </a:t>
            </a:r>
            <a:r>
              <a:rPr lang="ru-RU" dirty="0">
                <a:solidFill>
                  <a:srgbClr val="FF0000"/>
                </a:solidFill>
                <a:latin typeface="+mn-lt"/>
              </a:rPr>
              <a:t>шығармашылығының нәтижесінде пайда болады және дамытады.</a:t>
            </a:r>
            <a:r>
              <a:rPr lang="ru-RU" dirty="0">
                <a:latin typeface="+mn-lt"/>
              </a:rPr>
              <a:t> Мәдениеттер адамдардың биологиялық және жеке-психологиялық деградациясының әсерінен кері кетеді. Адамдардың деградациясы әртүрлі себептермен нашарлайды соның ішінде </a:t>
            </a:r>
            <a:r>
              <a:rPr lang="ru-RU" i="1" dirty="0">
                <a:latin typeface="+mn-lt"/>
              </a:rPr>
              <a:t>педагогика және мәдениет </a:t>
            </a:r>
            <a:r>
              <a:rPr lang="ru-RU" dirty="0">
                <a:latin typeface="+mn-lt"/>
              </a:rPr>
              <a:t>саласындағы </a:t>
            </a:r>
            <a:r>
              <a:rPr lang="ru-RU" i="1" dirty="0">
                <a:latin typeface="+mn-lt"/>
              </a:rPr>
              <a:t>мемлекеттік саясаттың</a:t>
            </a:r>
            <a:r>
              <a:rPr lang="en-US" i="1" dirty="0">
                <a:latin typeface="+mn-lt"/>
              </a:rPr>
              <a:t> </a:t>
            </a:r>
            <a:r>
              <a:rPr lang="ru-RU" dirty="0">
                <a:latin typeface="+mn-lt"/>
              </a:rPr>
              <a:t>кері кету.</a:t>
            </a:r>
          </a:p>
          <a:p>
            <a:pPr marL="365760" indent="-256032" hangingPunct="0">
              <a:spcAft>
                <a:spcPts val="0"/>
              </a:spcAft>
              <a:buClr>
                <a:schemeClr val="accent3"/>
              </a:buClr>
              <a:buFont typeface="Georgia"/>
              <a:buChar char="•"/>
              <a:defRPr/>
            </a:pPr>
            <a:r>
              <a:rPr lang="ru-RU" dirty="0">
                <a:latin typeface="+mn-lt"/>
              </a:rPr>
              <a:t>Деградация дегеніміз объектінің табиғи өмірлік циклін аяқтамай-ақ, кейбір </a:t>
            </a:r>
            <a:r>
              <a:rPr lang="ru-RU" i="1" dirty="0">
                <a:latin typeface="+mn-lt"/>
              </a:rPr>
              <a:t>ішкі </a:t>
            </a:r>
            <a:r>
              <a:rPr lang="ru-RU" dirty="0">
                <a:latin typeface="+mn-lt"/>
              </a:rPr>
              <a:t>себептерге байланысты өмір сүруін тоқтататындығында (яғни мерзімінен бұрын).</a:t>
            </a:r>
          </a:p>
          <a:p>
            <a:pPr marL="365760" indent="-256032" hangingPunct="0">
              <a:spcAft>
                <a:spcPts val="0"/>
              </a:spcAft>
              <a:buClr>
                <a:schemeClr val="accent3"/>
              </a:buClr>
              <a:buFont typeface="Georgia"/>
              <a:buChar char="•"/>
              <a:defRPr/>
            </a:pPr>
            <a:r>
              <a:rPr lang="ru-RU" dirty="0">
                <a:solidFill>
                  <a:srgbClr val="FF0000"/>
                </a:solidFill>
                <a:latin typeface="+mn-lt"/>
              </a:rPr>
              <a:t>Даму екі жолмен көрінеді:</a:t>
            </a:r>
          </a:p>
          <a:p>
            <a:pPr marL="658368" lvl="1" indent="-246888" fontAlgn="auto" hangingPunct="0">
              <a:spcAft>
                <a:spcPts val="0"/>
              </a:spcAft>
              <a:buFont typeface="Georgia"/>
              <a:buChar char="▫"/>
              <a:defRPr/>
            </a:pPr>
            <a:r>
              <a:rPr lang="ru-RU" dirty="0">
                <a:solidFill>
                  <a:srgbClr val="FF0000"/>
                </a:solidFill>
                <a:latin typeface="+mn-lt"/>
              </a:rPr>
              <a:t>объект өзінің табиғи уақытында өзінің бүкіл өмірлік циклін толығымен өтеді және өмірлік циклдің соңында ғана тіршілік тоқтайды;</a:t>
            </a:r>
          </a:p>
          <a:p>
            <a:pPr marL="658368" lvl="1" indent="-246888" fontAlgn="auto" hangingPunct="0">
              <a:spcAft>
                <a:spcPts val="0"/>
              </a:spcAft>
              <a:buFont typeface="Georgia"/>
              <a:buChar char="▫"/>
              <a:defRPr/>
            </a:pPr>
            <a:r>
              <a:rPr lang="ru-RU" dirty="0">
                <a:solidFill>
                  <a:srgbClr val="FF0000"/>
                </a:solidFill>
                <a:latin typeface="+mn-lt"/>
              </a:rPr>
              <a:t>объект өмірлік циклдің табиғи аяқталуына дейін немесе аяқталғаннан кейін оған бұрын сипатталмаған болмыстың сапасына айналады.</a:t>
            </a:r>
            <a:endParaRPr lang="ru-RU" dirty="0"/>
          </a:p>
        </p:txBody>
      </p:sp>
      <p:sp>
        <p:nvSpPr>
          <p:cNvPr id="46083" name="Номер слайда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DCC8ADD-877C-45B4-8168-97D4C01535E0}" type="slidenum">
              <a:rPr lang="ru-RU">
                <a:cs typeface="Arial" charset="0"/>
              </a:rPr>
              <a:pPr fontAlgn="base">
                <a:spcBef>
                  <a:spcPct val="0"/>
                </a:spcBef>
                <a:spcAft>
                  <a:spcPct val="0"/>
                </a:spcAft>
              </a:pPr>
              <a:t>31</a:t>
            </a:fld>
            <a:endParaRPr lang="ru-RU">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головок 1"/>
          <p:cNvSpPr>
            <a:spLocks noGrp="1"/>
          </p:cNvSpPr>
          <p:nvPr>
            <p:ph type="ctrTitle"/>
          </p:nvPr>
        </p:nvSpPr>
        <p:spPr>
          <a:xfrm>
            <a:off x="323850" y="368300"/>
            <a:ext cx="8424863" cy="3348038"/>
          </a:xfrm>
        </p:spPr>
        <p:txBody>
          <a:bodyPr/>
          <a:lstStyle/>
          <a:p>
            <a:pPr algn="ctr"/>
            <a:r>
              <a:rPr lang="ru-RU" dirty="0"/>
              <a:t>5-тақырып: Жеткілікті жалпы басқару теориясының призмасы арқылы тарих</a:t>
            </a:r>
          </a:p>
        </p:txBody>
      </p:sp>
      <p:sp>
        <p:nvSpPr>
          <p:cNvPr id="47106" name="TextBox 2"/>
          <p:cNvSpPr txBox="1">
            <a:spLocks noChangeArrowheads="1"/>
          </p:cNvSpPr>
          <p:nvPr/>
        </p:nvSpPr>
        <p:spPr bwMode="auto">
          <a:xfrm>
            <a:off x="216024" y="5157788"/>
            <a:ext cx="8676456" cy="707886"/>
          </a:xfrm>
          <a:prstGeom prst="rect">
            <a:avLst/>
          </a:prstGeom>
          <a:noFill/>
          <a:ln w="9525">
            <a:noFill/>
            <a:miter lim="800000"/>
            <a:headEnd/>
            <a:tailEnd/>
          </a:ln>
        </p:spPr>
        <p:txBody>
          <a:bodyPr wrap="square">
            <a:spAutoFit/>
          </a:bodyPr>
          <a:lstStyle/>
          <a:p>
            <a:r>
              <a:rPr lang="ru-RU" sz="2000" dirty="0">
                <a:latin typeface="Georgia" pitchFamily="18" charset="0"/>
              </a:rPr>
              <a:t>«Ал мысырлықтар өз заманында әділетті және қайырымды еді» - </a:t>
            </a:r>
            <a:endParaRPr lang="en-US" sz="2000" dirty="0">
              <a:latin typeface="Georgia" pitchFamily="18" charset="0"/>
            </a:endParaRPr>
          </a:p>
          <a:p>
            <a:r>
              <a:rPr lang="ru-RU" sz="2000" dirty="0">
                <a:latin typeface="Georgia" pitchFamily="18" charset="0"/>
              </a:rPr>
              <a:t>К. Прутков.</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532813" cy="884238"/>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800" dirty="0">
                <a:solidFill>
                  <a:schemeClr val="bg1"/>
                </a:solidFill>
                <a:latin typeface="+mj-lt"/>
              </a:rPr>
              <a:t>Бұл нені білдіреді? - Мұса (сол жақта) және Александр Македонскийдің бағыттары (оң жақта)</a:t>
            </a:r>
          </a:p>
        </p:txBody>
      </p:sp>
      <p:pic>
        <p:nvPicPr>
          <p:cNvPr id="48130" name="Рисунок 6"/>
          <p:cNvPicPr>
            <a:picLocks noChangeAspect="1"/>
          </p:cNvPicPr>
          <p:nvPr/>
        </p:nvPicPr>
        <p:blipFill>
          <a:blip r:embed="rId2"/>
          <a:srcRect/>
          <a:stretch>
            <a:fillRect/>
          </a:stretch>
        </p:blipFill>
        <p:spPr bwMode="auto">
          <a:xfrm>
            <a:off x="215900" y="890588"/>
            <a:ext cx="8748713" cy="5953125"/>
          </a:xfrm>
          <a:prstGeom prst="rect">
            <a:avLst/>
          </a:prstGeom>
          <a:noFill/>
          <a:ln w="9525">
            <a:noFill/>
            <a:miter lim="800000"/>
            <a:headEnd/>
            <a:tailEnd/>
          </a:ln>
        </p:spPr>
      </p:pic>
      <p:sp>
        <p:nvSpPr>
          <p:cNvPr id="48131"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6453100-8243-47E9-B480-CAEFD6625BBC}" type="slidenum">
              <a:rPr lang="ru-RU">
                <a:cs typeface="Arial" charset="0"/>
              </a:rPr>
              <a:pPr fontAlgn="base">
                <a:spcBef>
                  <a:spcPct val="0"/>
                </a:spcBef>
                <a:spcAft>
                  <a:spcPct val="0"/>
                </a:spcAft>
              </a:pPr>
              <a:t>33</a:t>
            </a:fld>
            <a:endParaRPr lang="ru-RU">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532813" cy="61436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800" dirty="0">
                <a:solidFill>
                  <a:schemeClr val="bg1"/>
                </a:solidFill>
                <a:latin typeface="+mj-lt"/>
              </a:rPr>
              <a:t>Мүмкін маңызды ештеме жоқ шығар?</a:t>
            </a:r>
          </a:p>
        </p:txBody>
      </p:sp>
      <p:pic>
        <p:nvPicPr>
          <p:cNvPr id="49155" name="Рисунок 2"/>
          <p:cNvPicPr>
            <a:picLocks noChangeAspect="1"/>
          </p:cNvPicPr>
          <p:nvPr/>
        </p:nvPicPr>
        <p:blipFill>
          <a:blip r:embed="rId2"/>
          <a:srcRect/>
          <a:stretch>
            <a:fillRect/>
          </a:stretch>
        </p:blipFill>
        <p:spPr bwMode="auto">
          <a:xfrm>
            <a:off x="752475" y="620714"/>
            <a:ext cx="8284021" cy="6157232"/>
          </a:xfrm>
          <a:prstGeom prst="rect">
            <a:avLst/>
          </a:prstGeom>
          <a:noFill/>
          <a:ln w="9525">
            <a:noFill/>
            <a:miter lim="800000"/>
            <a:headEnd/>
            <a:tailEnd/>
          </a:ln>
        </p:spPr>
      </p:pic>
      <p:sp>
        <p:nvSpPr>
          <p:cNvPr id="5" name="TextBox 4"/>
          <p:cNvSpPr txBox="1"/>
          <p:nvPr/>
        </p:nvSpPr>
        <p:spPr>
          <a:xfrm>
            <a:off x="-36513" y="549275"/>
            <a:ext cx="1897063" cy="3970318"/>
          </a:xfrm>
          <a:prstGeom prst="rect">
            <a:avLst/>
          </a:prstGeom>
          <a:solidFill>
            <a:schemeClr val="accent2">
              <a:lumMod val="40000"/>
              <a:lumOff val="60000"/>
            </a:schemeClr>
          </a:solidFill>
        </p:spPr>
        <p:txBody>
          <a:bodyPr>
            <a:spAutoFit/>
          </a:bodyPr>
          <a:lstStyle/>
          <a:p>
            <a:pPr fontAlgn="auto">
              <a:spcBef>
                <a:spcPts val="0"/>
              </a:spcBef>
              <a:spcAft>
                <a:spcPts val="0"/>
              </a:spcAft>
              <a:defRPr/>
            </a:pPr>
            <a:r>
              <a:rPr lang="ru-RU" dirty="0">
                <a:latin typeface="+mn-lt"/>
                <a:cs typeface="+mn-cs"/>
              </a:rPr>
              <a:t>Бұл карикатура екеуіне де қатысты жалған ғайбаттық болғанымен, ол Мұса мен Сусаниннің миссиялары туралы қарабайырлардың белгілі бір «түсінігін» білдіреді</a:t>
            </a:r>
            <a:r>
              <a:rPr lang="en-US" dirty="0">
                <a:latin typeface="+mn-lt"/>
                <a:cs typeface="+mn-cs"/>
              </a:rPr>
              <a:t>.</a:t>
            </a:r>
            <a:endParaRPr lang="ru-RU" dirty="0">
              <a:latin typeface="+mn-lt"/>
              <a:cs typeface="+mn-cs"/>
            </a:endParaRPr>
          </a:p>
        </p:txBody>
      </p:sp>
      <p:sp>
        <p:nvSpPr>
          <p:cNvPr id="49157" name="Номер слайда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462534E-3C47-4F3A-9E24-5A938F86BE72}" type="slidenum">
              <a:rPr lang="ru-RU">
                <a:cs typeface="Arial" charset="0"/>
              </a:rPr>
              <a:pPr fontAlgn="base">
                <a:spcBef>
                  <a:spcPct val="0"/>
                </a:spcBef>
                <a:spcAft>
                  <a:spcPct val="0"/>
                </a:spcAft>
              </a:pPr>
              <a:t>34</a:t>
            </a:fld>
            <a:endParaRPr lang="ru-RU">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0179" name="Рисунок 4"/>
          <p:cNvPicPr>
            <a:picLocks noChangeAspect="1"/>
          </p:cNvPicPr>
          <p:nvPr/>
        </p:nvPicPr>
        <p:blipFill>
          <a:blip r:embed="rId2"/>
          <a:srcRect/>
          <a:stretch>
            <a:fillRect/>
          </a:stretch>
        </p:blipFill>
        <p:spPr bwMode="auto">
          <a:xfrm>
            <a:off x="1547813" y="652463"/>
            <a:ext cx="6437312" cy="6205537"/>
          </a:xfrm>
          <a:prstGeom prst="rect">
            <a:avLst/>
          </a:prstGeom>
          <a:noFill/>
          <a:ln w="9525">
            <a:noFill/>
            <a:miter lim="800000"/>
            <a:headEnd/>
            <a:tailEnd/>
          </a:ln>
        </p:spPr>
      </p:pic>
      <p:sp>
        <p:nvSpPr>
          <p:cNvPr id="2" name="Заголовок 1"/>
          <p:cNvSpPr>
            <a:spLocks noGrp="1"/>
          </p:cNvSpPr>
          <p:nvPr>
            <p:ph type="title"/>
          </p:nvPr>
        </p:nvSpPr>
        <p:spPr>
          <a:xfrm>
            <a:off x="0" y="6350"/>
            <a:ext cx="8532813" cy="83036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800" dirty="0">
                <a:solidFill>
                  <a:schemeClr val="bg1"/>
                </a:solidFill>
                <a:latin typeface="+mj-lt"/>
              </a:rPr>
              <a:t>Немесе солай шығар? - онда осы «ойынның» «иесі» кім? </a:t>
            </a:r>
          </a:p>
        </p:txBody>
      </p:sp>
      <p:sp>
        <p:nvSpPr>
          <p:cNvPr id="50180"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731FC0D-7166-41C5-9B9F-644B5683EEA7}" type="slidenum">
              <a:rPr lang="ru-RU">
                <a:cs typeface="Arial" charset="0"/>
              </a:rPr>
              <a:pPr fontAlgn="base">
                <a:spcBef>
                  <a:spcPct val="0"/>
                </a:spcBef>
                <a:spcAft>
                  <a:spcPct val="0"/>
                </a:spcAft>
              </a:pPr>
              <a:t>35</a:t>
            </a:fld>
            <a:endParaRPr lang="ru-RU">
              <a:cs typeface="Arial" charset="0"/>
            </a:endParaRPr>
          </a:p>
        </p:txBody>
      </p:sp>
      <p:sp>
        <p:nvSpPr>
          <p:cNvPr id="3" name="TextBox 2">
            <a:extLst>
              <a:ext uri="{FF2B5EF4-FFF2-40B4-BE49-F238E27FC236}">
                <a16:creationId xmlns:a16="http://schemas.microsoft.com/office/drawing/2014/main" id="{CF8CBB50-2076-4C0E-8E41-A6B8D8DB9430}"/>
              </a:ext>
            </a:extLst>
          </p:cNvPr>
          <p:cNvSpPr txBox="1"/>
          <p:nvPr/>
        </p:nvSpPr>
        <p:spPr>
          <a:xfrm>
            <a:off x="3131840" y="5140930"/>
            <a:ext cx="3532122" cy="1600438"/>
          </a:xfrm>
          <a:prstGeom prst="rect">
            <a:avLst/>
          </a:prstGeom>
          <a:solidFill>
            <a:schemeClr val="tx1"/>
          </a:solidFill>
        </p:spPr>
        <p:txBody>
          <a:bodyPr wrap="none" rtlCol="0">
            <a:spAutoFit/>
          </a:bodyPr>
          <a:lstStyle/>
          <a:p>
            <a:pPr algn="ctr"/>
            <a:r>
              <a:rPr lang="az-Cyrl-AZ" sz="6600" dirty="0">
                <a:solidFill>
                  <a:schemeClr val="bg1"/>
                </a:solidFill>
              </a:rPr>
              <a:t>өмір</a:t>
            </a:r>
            <a:r>
              <a:rPr lang="az-Cyrl-AZ" dirty="0">
                <a:solidFill>
                  <a:schemeClr val="bg1"/>
                </a:solidFill>
              </a:rPr>
              <a:t> </a:t>
            </a:r>
            <a:endParaRPr lang="en-US" dirty="0">
              <a:solidFill>
                <a:schemeClr val="bg1"/>
              </a:solidFill>
            </a:endParaRPr>
          </a:p>
          <a:p>
            <a:pPr algn="ctr"/>
            <a:r>
              <a:rPr lang="az-Cyrl-AZ" sz="3200" dirty="0">
                <a:solidFill>
                  <a:schemeClr val="bg1"/>
                </a:solidFill>
              </a:rPr>
              <a:t>деген үлкен ойын</a:t>
            </a:r>
            <a:endParaRPr lang="en-US" sz="32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532813" cy="974725"/>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1800" dirty="0">
                <a:solidFill>
                  <a:schemeClr val="bg1"/>
                </a:solidFill>
                <a:latin typeface="+mj-lt"/>
              </a:rPr>
              <a:t>Мысырда перғауындар дәуірінен бастап толық басқару функциясын жүзеге асырудың схемасы: кез келген қазіргі мемлекеттердің басқарушылық қабілетсіз қарабайыр болып табылады</a:t>
            </a:r>
            <a:r>
              <a:rPr lang="en-US" sz="1800" dirty="0">
                <a:solidFill>
                  <a:schemeClr val="bg1"/>
                </a:solidFill>
                <a:latin typeface="+mj-lt"/>
              </a:rPr>
              <a:t>.</a:t>
            </a:r>
            <a:endParaRPr lang="ru-RU" sz="1800" dirty="0">
              <a:solidFill>
                <a:schemeClr val="bg1"/>
              </a:solidFill>
              <a:latin typeface="+mj-lt"/>
            </a:endParaRPr>
          </a:p>
        </p:txBody>
      </p:sp>
      <p:pic>
        <p:nvPicPr>
          <p:cNvPr id="5" name="Объект 4"/>
          <p:cNvPicPr>
            <a:picLocks noGrp="1" noChangeAspect="1"/>
          </p:cNvPicPr>
          <p:nvPr>
            <p:ph idx="1"/>
          </p:nvPr>
        </p:nvPicPr>
        <p:blipFill>
          <a:blip r:embed="rId2"/>
          <a:stretch>
            <a:fillRect/>
          </a:stretch>
        </p:blipFill>
        <p:spPr>
          <a:xfrm>
            <a:off x="0" y="2033984"/>
            <a:ext cx="9172575" cy="4851400"/>
          </a:xfrm>
        </p:spPr>
        <p:style>
          <a:lnRef idx="0">
            <a:scrgbClr r="0" g="0" b="0"/>
          </a:lnRef>
          <a:fillRef idx="1001">
            <a:schemeClr val="lt2"/>
          </a:fillRef>
          <a:effectRef idx="0">
            <a:scrgbClr r="0" g="0" b="0"/>
          </a:effectRef>
          <a:fontRef idx="major"/>
        </p:style>
      </p:pic>
      <p:sp>
        <p:nvSpPr>
          <p:cNvPr id="6" name="Скругленная прямоугольная выноска 5"/>
          <p:cNvSpPr/>
          <p:nvPr/>
        </p:nvSpPr>
        <p:spPr>
          <a:xfrm>
            <a:off x="2700338" y="1052513"/>
            <a:ext cx="5400675" cy="1439862"/>
          </a:xfrm>
          <a:prstGeom prst="wedgeRoundRectCallout">
            <a:avLst>
              <a:gd name="adj1" fmla="val -31949"/>
              <a:gd name="adj2" fmla="val 854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600" dirty="0">
                <a:solidFill>
                  <a:srgbClr val="FFFFFF"/>
                </a:solidFill>
                <a:cs typeface="Arial" charset="0"/>
              </a:rPr>
              <a:t>Екі жоғары діни абыздардын диалог</a:t>
            </a:r>
            <a:r>
              <a:rPr lang="en-US" sz="1600" dirty="0" err="1">
                <a:solidFill>
                  <a:srgbClr val="FFFFFF"/>
                </a:solidFill>
                <a:cs typeface="Arial" charset="0"/>
              </a:rPr>
              <a:t>i</a:t>
            </a:r>
            <a:r>
              <a:rPr lang="en-US" sz="1600" dirty="0">
                <a:solidFill>
                  <a:srgbClr val="FFFFFF"/>
                </a:solidFill>
                <a:cs typeface="Arial" charset="0"/>
              </a:rPr>
              <a:t> - </a:t>
            </a:r>
            <a:r>
              <a:rPr lang="ru-RU" sz="1600" dirty="0">
                <a:solidFill>
                  <a:srgbClr val="FFFFFF"/>
                </a:solidFill>
                <a:cs typeface="Arial" charset="0"/>
              </a:rPr>
              <a:t>білім әдіснамасын білетіндер - пікірлер арасындағы келіспеушіліктердің себептерін анықтау және екі бастапқы сәйкес келмейтін пікірлердің кемістіктарынан аулақ болатын ортақ пікір қалыптастыру</a:t>
            </a:r>
            <a:r>
              <a:rPr lang="en-US" sz="1600" dirty="0">
                <a:solidFill>
                  <a:srgbClr val="FFFFFF"/>
                </a:solidFill>
                <a:cs typeface="Arial" charset="0"/>
              </a:rPr>
              <a:t>.</a:t>
            </a:r>
            <a:endParaRPr lang="ru-RU" sz="1600" dirty="0">
              <a:solidFill>
                <a:srgbClr val="FFFFFF"/>
              </a:solidFill>
              <a:cs typeface="Arial" charset="0"/>
            </a:endParaRPr>
          </a:p>
        </p:txBody>
      </p:sp>
      <p:sp>
        <p:nvSpPr>
          <p:cNvPr id="9" name="Скругленный прямоугольник 8"/>
          <p:cNvSpPr/>
          <p:nvPr/>
        </p:nvSpPr>
        <p:spPr>
          <a:xfrm>
            <a:off x="4572000" y="2636838"/>
            <a:ext cx="4464050" cy="19446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1205" name="TextBox 10"/>
          <p:cNvSpPr txBox="1">
            <a:spLocks noChangeArrowheads="1"/>
          </p:cNvSpPr>
          <p:nvPr/>
        </p:nvSpPr>
        <p:spPr bwMode="auto">
          <a:xfrm>
            <a:off x="4932363" y="2638653"/>
            <a:ext cx="3887787" cy="646331"/>
          </a:xfrm>
          <a:prstGeom prst="rect">
            <a:avLst/>
          </a:prstGeom>
          <a:noFill/>
          <a:ln w="9525">
            <a:noFill/>
            <a:miter lim="800000"/>
            <a:headEnd/>
            <a:tailEnd/>
          </a:ln>
        </p:spPr>
        <p:txBody>
          <a:bodyPr>
            <a:spAutoFit/>
          </a:bodyPr>
          <a:lstStyle/>
          <a:p>
            <a:pPr algn="r"/>
            <a:r>
              <a:rPr lang="ru-RU" dirty="0">
                <a:latin typeface="Georgia" pitchFamily="18" charset="0"/>
              </a:rPr>
              <a:t>Бағдарламалық-адаптивті басқару жүйесінің модулі</a:t>
            </a:r>
          </a:p>
        </p:txBody>
      </p:sp>
      <p:sp>
        <p:nvSpPr>
          <p:cNvPr id="12" name="Скругленная прямоугольная выноска 11"/>
          <p:cNvSpPr/>
          <p:nvPr/>
        </p:nvSpPr>
        <p:spPr>
          <a:xfrm>
            <a:off x="1548259" y="4797425"/>
            <a:ext cx="6048077" cy="1079500"/>
          </a:xfrm>
          <a:prstGeom prst="wedgeRoundRectCallout">
            <a:avLst>
              <a:gd name="adj1" fmla="val -40379"/>
              <a:gd name="adj2" fmla="val -1121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600" dirty="0">
                <a:solidFill>
                  <a:srgbClr val="FFFFFF"/>
                </a:solidFill>
                <a:cs typeface="Arial" charset="0"/>
              </a:rPr>
              <a:t>Биліктің тұжырымдамалық модулі: 1 және 2 предикторлар - бұл жоғары абыздықтын екі тәуелсіз қызмет қылатын тобылар, олар болжамдарды жүзеге асырады және елді басқарудың тұжырымдамасын жасайды</a:t>
            </a:r>
            <a:r>
              <a:rPr lang="en-US" sz="1600" dirty="0">
                <a:solidFill>
                  <a:srgbClr val="FFFFFF"/>
                </a:solidFill>
                <a:cs typeface="Arial" charset="0"/>
              </a:rPr>
              <a:t>.</a:t>
            </a:r>
            <a:endParaRPr lang="ru-RU" sz="1600" dirty="0">
              <a:solidFill>
                <a:srgbClr val="FFFFFF"/>
              </a:solidFill>
              <a:cs typeface="Arial" charset="0"/>
            </a:endParaRPr>
          </a:p>
        </p:txBody>
      </p:sp>
      <p:sp>
        <p:nvSpPr>
          <p:cNvPr id="51207"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AFFF3B2-A7BA-46C7-9F11-BF3475C28503}" type="slidenum">
              <a:rPr lang="ru-RU">
                <a:cs typeface="Arial" charset="0"/>
              </a:rPr>
              <a:pPr fontAlgn="base">
                <a:spcBef>
                  <a:spcPct val="0"/>
                </a:spcBef>
                <a:spcAft>
                  <a:spcPct val="0"/>
                </a:spcAft>
              </a:pPr>
              <a:t>36</a:t>
            </a:fld>
            <a:endParaRPr lang="ru-RU">
              <a:cs typeface="Arial" charset="0"/>
            </a:endParaRPr>
          </a:p>
        </p:txBody>
      </p:sp>
      <p:sp>
        <p:nvSpPr>
          <p:cNvPr id="3" name="TextBox 2">
            <a:extLst>
              <a:ext uri="{FF2B5EF4-FFF2-40B4-BE49-F238E27FC236}">
                <a16:creationId xmlns:a16="http://schemas.microsoft.com/office/drawing/2014/main" id="{9C2ABB13-EA2C-4B90-BE8F-D011F790606B}"/>
              </a:ext>
            </a:extLst>
          </p:cNvPr>
          <p:cNvSpPr txBox="1"/>
          <p:nvPr/>
        </p:nvSpPr>
        <p:spPr>
          <a:xfrm>
            <a:off x="7238627" y="3498172"/>
            <a:ext cx="1581523" cy="646331"/>
          </a:xfrm>
          <a:prstGeom prst="rect">
            <a:avLst/>
          </a:prstGeom>
          <a:solidFill>
            <a:schemeClr val="accent6"/>
          </a:solidFill>
        </p:spPr>
        <p:txBody>
          <a:bodyPr wrap="none" rtlCol="0">
            <a:spAutoFit/>
          </a:bodyPr>
          <a:lstStyle/>
          <a:p>
            <a:pPr algn="ctr"/>
            <a:r>
              <a:rPr lang="az-Cyrl-AZ" dirty="0">
                <a:solidFill>
                  <a:schemeClr val="bg1"/>
                </a:solidFill>
              </a:rPr>
              <a:t>Мемлекеттік </a:t>
            </a:r>
            <a:endParaRPr lang="en-US" dirty="0">
              <a:solidFill>
                <a:schemeClr val="bg1"/>
              </a:solidFill>
            </a:endParaRPr>
          </a:p>
          <a:p>
            <a:pPr algn="ctr"/>
            <a:r>
              <a:rPr lang="az-Cyrl-AZ" dirty="0">
                <a:solidFill>
                  <a:schemeClr val="bg1"/>
                </a:solidFill>
              </a:rPr>
              <a:t>аппарат</a:t>
            </a:r>
            <a:endParaRPr lang="en-US" dirty="0">
              <a:solidFill>
                <a:schemeClr val="bg1"/>
              </a:solidFill>
            </a:endParaRPr>
          </a:p>
        </p:txBody>
      </p:sp>
      <p:sp>
        <p:nvSpPr>
          <p:cNvPr id="4" name="TextBox 3">
            <a:extLst>
              <a:ext uri="{FF2B5EF4-FFF2-40B4-BE49-F238E27FC236}">
                <a16:creationId xmlns:a16="http://schemas.microsoft.com/office/drawing/2014/main" id="{32E795A8-19A7-41E9-A574-F5AC28D799B9}"/>
              </a:ext>
            </a:extLst>
          </p:cNvPr>
          <p:cNvSpPr txBox="1"/>
          <p:nvPr/>
        </p:nvSpPr>
        <p:spPr>
          <a:xfrm>
            <a:off x="4855305" y="3430741"/>
            <a:ext cx="1228863" cy="646331"/>
          </a:xfrm>
          <a:prstGeom prst="rect">
            <a:avLst/>
          </a:prstGeom>
          <a:solidFill>
            <a:schemeClr val="accent6"/>
          </a:solidFill>
        </p:spPr>
        <p:txBody>
          <a:bodyPr wrap="none" rtlCol="0">
            <a:spAutoFit/>
          </a:bodyPr>
          <a:lstStyle/>
          <a:p>
            <a:r>
              <a:rPr lang="az-Cyrl-AZ" dirty="0">
                <a:solidFill>
                  <a:schemeClr val="bg1"/>
                </a:solidFill>
              </a:rPr>
              <a:t>Перғауын</a:t>
            </a:r>
            <a:endParaRPr lang="en-US" dirty="0">
              <a:solidFill>
                <a:schemeClr val="bg1"/>
              </a:solidFill>
            </a:endParaRPr>
          </a:p>
          <a:p>
            <a:endParaRPr lang="en-US" dirty="0">
              <a:solidFill>
                <a:schemeClr val="bg1"/>
              </a:solidFill>
            </a:endParaRPr>
          </a:p>
        </p:txBody>
      </p:sp>
      <p:sp>
        <p:nvSpPr>
          <p:cNvPr id="7" name="TextBox 6">
            <a:extLst>
              <a:ext uri="{FF2B5EF4-FFF2-40B4-BE49-F238E27FC236}">
                <a16:creationId xmlns:a16="http://schemas.microsoft.com/office/drawing/2014/main" id="{4C702FE4-7351-4383-8C9F-5FEA97667A28}"/>
              </a:ext>
            </a:extLst>
          </p:cNvPr>
          <p:cNvSpPr txBox="1"/>
          <p:nvPr/>
        </p:nvSpPr>
        <p:spPr>
          <a:xfrm>
            <a:off x="5664165" y="5894588"/>
            <a:ext cx="1548822" cy="584775"/>
          </a:xfrm>
          <a:prstGeom prst="rect">
            <a:avLst/>
          </a:prstGeom>
          <a:solidFill>
            <a:schemeClr val="accent6"/>
          </a:solidFill>
        </p:spPr>
        <p:txBody>
          <a:bodyPr wrap="none" rtlCol="0">
            <a:spAutoFit/>
          </a:bodyPr>
          <a:lstStyle/>
          <a:p>
            <a:r>
              <a:rPr lang="az-Cyrl-AZ" sz="3200" dirty="0">
                <a:solidFill>
                  <a:schemeClr val="bg1"/>
                </a:solidFill>
              </a:rPr>
              <a:t>Мысыр</a:t>
            </a:r>
            <a:endParaRPr lang="en-US" sz="320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Группа 40"/>
          <p:cNvGrpSpPr>
            <a:grpSpLocks/>
          </p:cNvGrpSpPr>
          <p:nvPr/>
        </p:nvGrpSpPr>
        <p:grpSpPr bwMode="auto">
          <a:xfrm>
            <a:off x="123825" y="1744663"/>
            <a:ext cx="4508500" cy="2740025"/>
            <a:chOff x="1475684" y="1376771"/>
            <a:chExt cx="1685348" cy="2741009"/>
          </a:xfrm>
        </p:grpSpPr>
        <p:sp>
          <p:nvSpPr>
            <p:cNvPr id="5" name="Прямоугольник 4"/>
            <p:cNvSpPr/>
            <p:nvPr/>
          </p:nvSpPr>
          <p:spPr>
            <a:xfrm>
              <a:off x="1475684" y="1376771"/>
              <a:ext cx="1153633" cy="27410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ru-RU" i="1" dirty="0"/>
                <a:t>Тарихи қалыптасқан мәдениет: ғылым, мектеп, өнер туындылары, БАҚ, адамдардың қарым-қатынасы, мінез-құлық үлгілерін көрсету</a:t>
              </a:r>
              <a:endParaRPr lang="en-US" i="1" dirty="0"/>
            </a:p>
          </p:txBody>
        </p:sp>
        <p:cxnSp>
          <p:nvCxnSpPr>
            <p:cNvPr id="9" name="Прямая со стрелкой 8"/>
            <p:cNvCxnSpPr>
              <a:cxnSpLocks/>
              <a:stCxn id="5" idx="3"/>
              <a:endCxn id="7" idx="1"/>
            </p:cNvCxnSpPr>
            <p:nvPr/>
          </p:nvCxnSpPr>
          <p:spPr>
            <a:xfrm flipV="1">
              <a:off x="2629317" y="2124752"/>
              <a:ext cx="531715" cy="622523"/>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 name="Заголовок 1"/>
          <p:cNvSpPr txBox="1">
            <a:spLocks/>
          </p:cNvSpPr>
          <p:nvPr/>
        </p:nvSpPr>
        <p:spPr>
          <a:xfrm>
            <a:off x="0" y="0"/>
            <a:ext cx="8388424" cy="928688"/>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anchor="ct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ru-RU" sz="2000" dirty="0"/>
              <a:t>Мысырлық иерофанттар себеп-салдарлық байланысты жүйесін бірінші болып түсінді және оған саясатта жаһандануды басқару құралы ретінде ғаламдық саясатта сүйену шешім қабылдады</a:t>
            </a:r>
          </a:p>
        </p:txBody>
      </p:sp>
      <p:sp>
        <p:nvSpPr>
          <p:cNvPr id="27" name="Стрелка вниз 26"/>
          <p:cNvSpPr/>
          <p:nvPr/>
        </p:nvSpPr>
        <p:spPr>
          <a:xfrm rot="4103254">
            <a:off x="4756150" y="1092200"/>
            <a:ext cx="722313" cy="4335463"/>
          </a:xfrm>
          <a:prstGeom prst="downArrow">
            <a:avLst>
              <a:gd name="adj1" fmla="val 50000"/>
              <a:gd name="adj2" fmla="val 589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ё</a:t>
            </a:r>
          </a:p>
        </p:txBody>
      </p:sp>
      <p:sp>
        <p:nvSpPr>
          <p:cNvPr id="24" name="TextBox 23"/>
          <p:cNvSpPr txBox="1"/>
          <p:nvPr/>
        </p:nvSpPr>
        <p:spPr>
          <a:xfrm>
            <a:off x="107950" y="1069975"/>
            <a:ext cx="4510088"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ru-RU" sz="2000" i="1" dirty="0"/>
              <a:t>Өткенде әсер еткен</a:t>
            </a:r>
          </a:p>
        </p:txBody>
      </p:sp>
      <p:sp>
        <p:nvSpPr>
          <p:cNvPr id="26" name="Прямоугольник 25"/>
          <p:cNvSpPr/>
          <p:nvPr/>
        </p:nvSpPr>
        <p:spPr>
          <a:xfrm>
            <a:off x="139700" y="5373688"/>
            <a:ext cx="2305050" cy="102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t>Қазір болып жатқан</a:t>
            </a:r>
            <a:endParaRPr lang="en-US" sz="2000" dirty="0"/>
          </a:p>
        </p:txBody>
      </p:sp>
      <p:grpSp>
        <p:nvGrpSpPr>
          <p:cNvPr id="45062" name="Группа 2"/>
          <p:cNvGrpSpPr>
            <a:grpSpLocks/>
          </p:cNvGrpSpPr>
          <p:nvPr/>
        </p:nvGrpSpPr>
        <p:grpSpPr bwMode="auto">
          <a:xfrm>
            <a:off x="2554288" y="1060450"/>
            <a:ext cx="6521450" cy="5540375"/>
            <a:chOff x="3574008" y="700526"/>
            <a:chExt cx="6520555" cy="5540934"/>
          </a:xfrm>
        </p:grpSpPr>
        <p:sp>
          <p:nvSpPr>
            <p:cNvPr id="25" name="Прямоугольник 24"/>
            <p:cNvSpPr/>
            <p:nvPr/>
          </p:nvSpPr>
          <p:spPr>
            <a:xfrm>
              <a:off x="8078715" y="700526"/>
              <a:ext cx="2015848" cy="1871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оның ішінде мемлекеттік органдардағы және бизнестегі басқару жұмыс істеуші</a:t>
              </a:r>
            </a:p>
          </p:txBody>
        </p:sp>
        <p:sp>
          <p:nvSpPr>
            <p:cNvPr id="7" name="Прямоугольник 6"/>
            <p:cNvSpPr/>
            <p:nvPr/>
          </p:nvSpPr>
          <p:spPr>
            <a:xfrm>
              <a:off x="5651760" y="1197464"/>
              <a:ext cx="2015848" cy="1871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Адамгершілік,  зият, жаңа ұрпақтың әрқайсысының дүниетанымы,</a:t>
              </a:r>
            </a:p>
          </p:txBody>
        </p:sp>
        <p:sp>
          <p:nvSpPr>
            <p:cNvPr id="16" name="Стрелка углом вверх 15"/>
            <p:cNvSpPr/>
            <p:nvPr/>
          </p:nvSpPr>
          <p:spPr>
            <a:xfrm>
              <a:off x="5785092" y="3069315"/>
              <a:ext cx="731738" cy="2448172"/>
            </a:xfrm>
            <a:prstGeom prst="bentUpArrow">
              <a:avLst>
                <a:gd name="adj1" fmla="val 25000"/>
                <a:gd name="adj2" fmla="val 25379"/>
                <a:gd name="adj3" fmla="val 265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Стрелка вниз 17"/>
            <p:cNvSpPr/>
            <p:nvPr/>
          </p:nvSpPr>
          <p:spPr>
            <a:xfrm>
              <a:off x="6808889" y="3069315"/>
              <a:ext cx="341265" cy="1871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Овальная выноска 19"/>
            <p:cNvSpPr/>
            <p:nvPr/>
          </p:nvSpPr>
          <p:spPr>
            <a:xfrm>
              <a:off x="7150154" y="3220143"/>
              <a:ext cx="1885691" cy="1433657"/>
            </a:xfrm>
            <a:prstGeom prst="wedgeEllipseCallout">
              <a:avLst>
                <a:gd name="adj1" fmla="val -59857"/>
                <a:gd name="adj2" fmla="val -14063"/>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ru-RU" sz="1700" dirty="0"/>
                <a:t>Мінез-құлық қоғам мүшелері</a:t>
              </a:r>
              <a:endParaRPr lang="en-US" sz="1700" dirty="0"/>
            </a:p>
          </p:txBody>
        </p:sp>
        <p:sp>
          <p:nvSpPr>
            <p:cNvPr id="21" name="Овал 20"/>
            <p:cNvSpPr/>
            <p:nvPr/>
          </p:nvSpPr>
          <p:spPr>
            <a:xfrm>
              <a:off x="3574008" y="4512499"/>
              <a:ext cx="2522191" cy="1728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Әлемдік ақпарат ағыны</a:t>
              </a:r>
            </a:p>
          </p:txBody>
        </p:sp>
        <p:sp>
          <p:nvSpPr>
            <p:cNvPr id="40" name="Прямоугольник 39"/>
            <p:cNvSpPr/>
            <p:nvPr/>
          </p:nvSpPr>
          <p:spPr>
            <a:xfrm>
              <a:off x="6548233" y="4941168"/>
              <a:ext cx="2376264" cy="90263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b="1" dirty="0"/>
                <a:t>Қоғамның  өмірінің болашақ сапасы</a:t>
              </a:r>
              <a:endParaRPr lang="en-US" b="1" dirty="0"/>
            </a:p>
          </p:txBody>
        </p:sp>
      </p:grpSp>
      <p:sp>
        <p:nvSpPr>
          <p:cNvPr id="2" name="TextBox 1"/>
          <p:cNvSpPr txBox="1"/>
          <p:nvPr/>
        </p:nvSpPr>
        <p:spPr>
          <a:xfrm rot="20109418">
            <a:off x="3185986" y="2009720"/>
            <a:ext cx="1612900" cy="646331"/>
          </a:xfrm>
          <a:prstGeom prst="rect">
            <a:avLst/>
          </a:prstGeom>
          <a:noFill/>
        </p:spPr>
        <p:txBody>
          <a:bodyPr>
            <a:spAutoFit/>
          </a:bodyPr>
          <a:lstStyle/>
          <a:p>
            <a:pPr fontAlgn="auto">
              <a:spcBef>
                <a:spcPts val="0"/>
              </a:spcBef>
              <a:spcAft>
                <a:spcPts val="0"/>
              </a:spcAft>
              <a:defRPr/>
            </a:pPr>
            <a:r>
              <a:rPr lang="ru-RU" i="1" dirty="0">
                <a:solidFill>
                  <a:schemeClr val="accent4">
                    <a:lumMod val="75000"/>
                  </a:schemeClr>
                </a:solidFill>
                <a:latin typeface="+mn-lt"/>
                <a:cs typeface="+mn-cs"/>
              </a:rPr>
              <a:t>Қалыптас</a:t>
            </a:r>
            <a:r>
              <a:rPr lang="en-US" i="1" dirty="0">
                <a:solidFill>
                  <a:schemeClr val="accent4">
                    <a:lumMod val="75000"/>
                  </a:schemeClr>
                </a:solidFill>
                <a:latin typeface="+mn-lt"/>
                <a:cs typeface="+mn-cs"/>
              </a:rPr>
              <a:t>-</a:t>
            </a:r>
          </a:p>
          <a:p>
            <a:pPr fontAlgn="auto">
              <a:spcBef>
                <a:spcPts val="0"/>
              </a:spcBef>
              <a:spcAft>
                <a:spcPts val="0"/>
              </a:spcAft>
              <a:defRPr/>
            </a:pPr>
            <a:r>
              <a:rPr lang="ru-RU" i="1" dirty="0">
                <a:solidFill>
                  <a:schemeClr val="accent4">
                    <a:lumMod val="75000"/>
                  </a:schemeClr>
                </a:solidFill>
                <a:latin typeface="+mn-lt"/>
                <a:cs typeface="+mn-cs"/>
              </a:rPr>
              <a:t>тырады</a:t>
            </a:r>
          </a:p>
        </p:txBody>
      </p:sp>
      <p:sp>
        <p:nvSpPr>
          <p:cNvPr id="12" name="Стрелка вниз 11"/>
          <p:cNvSpPr/>
          <p:nvPr/>
        </p:nvSpPr>
        <p:spPr>
          <a:xfrm rot="15145354">
            <a:off x="6646069" y="1766094"/>
            <a:ext cx="400050" cy="439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Стрелка вниз 12"/>
          <p:cNvSpPr/>
          <p:nvPr/>
        </p:nvSpPr>
        <p:spPr>
          <a:xfrm rot="857336">
            <a:off x="7645400" y="2846388"/>
            <a:ext cx="869950" cy="26844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TextBox 13"/>
          <p:cNvSpPr txBox="1"/>
          <p:nvPr/>
        </p:nvSpPr>
        <p:spPr>
          <a:xfrm rot="874831">
            <a:off x="7835819" y="2925008"/>
            <a:ext cx="553998" cy="1983429"/>
          </a:xfrm>
          <a:prstGeom prst="rect">
            <a:avLst/>
          </a:prstGeom>
          <a:noFill/>
        </p:spPr>
        <p:txBody>
          <a:bodyPr vert="vert270">
            <a:spAutoFit/>
          </a:bodyPr>
          <a:lstStyle/>
          <a:p>
            <a:pPr fontAlgn="auto">
              <a:spcBef>
                <a:spcPts val="0"/>
              </a:spcBef>
              <a:spcAft>
                <a:spcPts val="0"/>
              </a:spcAft>
              <a:defRPr/>
            </a:pPr>
            <a:r>
              <a:rPr lang="ru-RU" sz="2400" dirty="0">
                <a:solidFill>
                  <a:schemeClr val="bg1"/>
                </a:solidFill>
                <a:latin typeface="+mn-lt"/>
                <a:cs typeface="+mn-cs"/>
              </a:rPr>
              <a:t>Басқару</a:t>
            </a:r>
          </a:p>
        </p:txBody>
      </p:sp>
      <p:sp>
        <p:nvSpPr>
          <p:cNvPr id="45067" name="TextBox 5"/>
          <p:cNvSpPr txBox="1">
            <a:spLocks noChangeArrowheads="1"/>
          </p:cNvSpPr>
          <p:nvPr/>
        </p:nvSpPr>
        <p:spPr bwMode="auto">
          <a:xfrm rot="-1323341">
            <a:off x="3239440" y="2996603"/>
            <a:ext cx="1896673" cy="1200329"/>
          </a:xfrm>
          <a:prstGeom prst="rect">
            <a:avLst/>
          </a:prstGeom>
          <a:noFill/>
          <a:ln w="9525">
            <a:noFill/>
            <a:miter lim="800000"/>
            <a:headEnd/>
            <a:tailEnd/>
          </a:ln>
        </p:spPr>
        <p:txBody>
          <a:bodyPr wrap="none">
            <a:spAutoFit/>
          </a:bodyPr>
          <a:lstStyle/>
          <a:p>
            <a:r>
              <a:rPr lang="ru-RU" dirty="0">
                <a:solidFill>
                  <a:srgbClr val="FF0000"/>
                </a:solidFill>
                <a:latin typeface="Georgia" pitchFamily="18" charset="0"/>
              </a:rPr>
              <a:t>Мемлекеттің</a:t>
            </a:r>
            <a:endParaRPr lang="en-US" dirty="0">
              <a:solidFill>
                <a:srgbClr val="FF0000"/>
              </a:solidFill>
              <a:latin typeface="Georgia" pitchFamily="18" charset="0"/>
            </a:endParaRPr>
          </a:p>
          <a:p>
            <a:r>
              <a:rPr lang="ru-RU" dirty="0">
                <a:solidFill>
                  <a:srgbClr val="FF0000"/>
                </a:solidFill>
                <a:latin typeface="Georgia" pitchFamily="18" charset="0"/>
              </a:rPr>
              <a:t> </a:t>
            </a:r>
            <a:endParaRPr lang="en-US" dirty="0">
              <a:solidFill>
                <a:srgbClr val="FF0000"/>
              </a:solidFill>
              <a:latin typeface="Georgia" pitchFamily="18" charset="0"/>
            </a:endParaRPr>
          </a:p>
          <a:p>
            <a:endParaRPr lang="en-US" dirty="0">
              <a:solidFill>
                <a:srgbClr val="FF0000"/>
              </a:solidFill>
              <a:latin typeface="Georgia" pitchFamily="18" charset="0"/>
            </a:endParaRPr>
          </a:p>
          <a:p>
            <a:r>
              <a:rPr lang="ru-RU" dirty="0">
                <a:solidFill>
                  <a:srgbClr val="FF0000"/>
                </a:solidFill>
                <a:latin typeface="Georgia" pitchFamily="18" charset="0"/>
              </a:rPr>
              <a:t>мәдени саясаты</a:t>
            </a:r>
          </a:p>
        </p:txBody>
      </p:sp>
      <p:sp>
        <p:nvSpPr>
          <p:cNvPr id="45068" name="Номер слайда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670307A-6B0A-4916-B413-088C46A40BCA}" type="slidenum">
              <a:rPr lang="ru-RU">
                <a:cs typeface="Arial" charset="0"/>
              </a:rPr>
              <a:pPr fontAlgn="base">
                <a:spcBef>
                  <a:spcPct val="0"/>
                </a:spcBef>
                <a:spcAft>
                  <a:spcPct val="0"/>
                </a:spcAft>
              </a:pPr>
              <a:t>37</a:t>
            </a:fld>
            <a:endParaRPr lang="ru-RU">
              <a:cs typeface="Arial" charset="0"/>
            </a:endParaRPr>
          </a:p>
        </p:txBody>
      </p:sp>
    </p:spTree>
    <p:extLst>
      <p:ext uri="{BB962C8B-B14F-4D97-AF65-F5344CB8AC3E}">
        <p14:creationId xmlns:p14="http://schemas.microsoft.com/office/powerpoint/2010/main" val="502576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651500" y="1196975"/>
            <a:ext cx="2016125" cy="1871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Мемлекеттік билік иегерілердін дүниетаным және зият</a:t>
            </a:r>
          </a:p>
        </p:txBody>
      </p:sp>
      <p:grpSp>
        <p:nvGrpSpPr>
          <p:cNvPr id="53250" name="Группа 40"/>
          <p:cNvGrpSpPr>
            <a:grpSpLocks/>
          </p:cNvGrpSpPr>
          <p:nvPr/>
        </p:nvGrpSpPr>
        <p:grpSpPr bwMode="auto">
          <a:xfrm>
            <a:off x="755650" y="1773238"/>
            <a:ext cx="4895850" cy="1079500"/>
            <a:chOff x="755576" y="1376772"/>
            <a:chExt cx="4896544" cy="1080120"/>
          </a:xfrm>
        </p:grpSpPr>
        <p:sp>
          <p:nvSpPr>
            <p:cNvPr id="5" name="Прямоугольник 4"/>
            <p:cNvSpPr/>
            <p:nvPr/>
          </p:nvSpPr>
          <p:spPr>
            <a:xfrm>
              <a:off x="755576" y="1376772"/>
              <a:ext cx="1152688" cy="10801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ru-RU" i="1" dirty="0"/>
                <a:t>Ғылым</a:t>
              </a:r>
            </a:p>
          </p:txBody>
        </p:sp>
        <p:sp>
          <p:nvSpPr>
            <p:cNvPr id="6" name="Прямоугольник 5"/>
            <p:cNvSpPr/>
            <p:nvPr/>
          </p:nvSpPr>
          <p:spPr>
            <a:xfrm>
              <a:off x="3059366" y="1430778"/>
              <a:ext cx="1729032" cy="9721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ru-RU" i="1" dirty="0"/>
                <a:t>Білім беру жүйесі</a:t>
              </a:r>
            </a:p>
          </p:txBody>
        </p:sp>
        <p:cxnSp>
          <p:nvCxnSpPr>
            <p:cNvPr id="9" name="Прямая со стрелкой 8"/>
            <p:cNvCxnSpPr>
              <a:stCxn id="5" idx="3"/>
              <a:endCxn id="6" idx="1"/>
            </p:cNvCxnSpPr>
            <p:nvPr/>
          </p:nvCxnSpPr>
          <p:spPr>
            <a:xfrm>
              <a:off x="1908264" y="1916832"/>
              <a:ext cx="1151101" cy="0"/>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788398" y="1994664"/>
              <a:ext cx="863722" cy="0"/>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Стрелка углом вверх 15"/>
          <p:cNvSpPr/>
          <p:nvPr/>
        </p:nvSpPr>
        <p:spPr>
          <a:xfrm>
            <a:off x="5784850" y="3068638"/>
            <a:ext cx="731838" cy="1008062"/>
          </a:xfrm>
          <a:prstGeom prst="bentUpArrow">
            <a:avLst>
              <a:gd name="adj1" fmla="val 25000"/>
              <a:gd name="adj2" fmla="val 25379"/>
              <a:gd name="adj3" fmla="val 265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Стрелка вниз 17"/>
          <p:cNvSpPr/>
          <p:nvPr/>
        </p:nvSpPr>
        <p:spPr>
          <a:xfrm>
            <a:off x="6659563" y="3068638"/>
            <a:ext cx="341312" cy="158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Овальная выноска 19"/>
          <p:cNvSpPr/>
          <p:nvPr/>
        </p:nvSpPr>
        <p:spPr>
          <a:xfrm>
            <a:off x="7164388" y="3068638"/>
            <a:ext cx="1871662" cy="1476375"/>
          </a:xfrm>
          <a:prstGeom prst="wedgeEllipseCallout">
            <a:avLst>
              <a:gd name="adj1" fmla="val -65027"/>
              <a:gd name="adj2" fmla="val -14063"/>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ru-RU" dirty="0"/>
              <a:t>Басқарушылық шешімдер</a:t>
            </a:r>
          </a:p>
        </p:txBody>
      </p:sp>
      <p:sp>
        <p:nvSpPr>
          <p:cNvPr id="21" name="Овал 20"/>
          <p:cNvSpPr/>
          <p:nvPr/>
        </p:nvSpPr>
        <p:spPr>
          <a:xfrm>
            <a:off x="3563938" y="3068638"/>
            <a:ext cx="2522537" cy="1728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Жедел ақпарат</a:t>
            </a:r>
          </a:p>
        </p:txBody>
      </p:sp>
      <p:sp>
        <p:nvSpPr>
          <p:cNvPr id="23" name="TextBox 22"/>
          <p:cNvSpPr txBox="1"/>
          <p:nvPr/>
        </p:nvSpPr>
        <p:spPr>
          <a:xfrm>
            <a:off x="35496" y="4951328"/>
            <a:ext cx="9060494" cy="186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auto">
              <a:spcBef>
                <a:spcPts val="0"/>
              </a:spcBef>
              <a:spcAft>
                <a:spcPts val="0"/>
              </a:spcAft>
              <a:defRPr/>
            </a:pPr>
            <a:r>
              <a:rPr lang="ru-RU" sz="2300" dirty="0"/>
              <a:t>Нәтижелердін статистикалық асыра </a:t>
            </a:r>
            <a:endParaRPr lang="en-US" sz="2300" dirty="0"/>
          </a:p>
          <a:p>
            <a:pPr fontAlgn="auto">
              <a:spcBef>
                <a:spcPts val="0"/>
              </a:spcBef>
              <a:spcAft>
                <a:spcPts val="0"/>
              </a:spcAft>
              <a:defRPr/>
            </a:pPr>
            <a:r>
              <a:rPr lang="ru-RU" sz="2300" dirty="0"/>
              <a:t>анықталғандығы:</a:t>
            </a:r>
            <a:br>
              <a:rPr lang="ru-RU" sz="2300" dirty="0"/>
            </a:br>
            <a:r>
              <a:rPr lang="ru-RU" sz="2300" dirty="0">
                <a:solidFill>
                  <a:srgbClr val="FFFF00"/>
                </a:solidFill>
              </a:rPr>
              <a:t>- бір ғылым - шешімдердің бір спектрі және өмірдің бір сапасы; </a:t>
            </a:r>
            <a:br>
              <a:rPr lang="ru-RU" sz="2300" dirty="0">
                <a:solidFill>
                  <a:srgbClr val="FFFF00"/>
                </a:solidFill>
              </a:rPr>
            </a:br>
            <a:r>
              <a:rPr lang="ru-RU" sz="2300" dirty="0"/>
              <a:t>- басқаша </a:t>
            </a:r>
            <a:r>
              <a:rPr lang="ru-RU" sz="2300" dirty="0">
                <a:solidFill>
                  <a:srgbClr val="FFFF00"/>
                </a:solidFill>
              </a:rPr>
              <a:t>мазмұнімен</a:t>
            </a:r>
            <a:r>
              <a:rPr lang="ru-RU" sz="2300" dirty="0"/>
              <a:t> ғылым - басқа басқару шешімдердің </a:t>
            </a:r>
            <a:endParaRPr lang="en-US" sz="2300" dirty="0"/>
          </a:p>
          <a:p>
            <a:pPr fontAlgn="auto">
              <a:spcBef>
                <a:spcPts val="0"/>
              </a:spcBef>
              <a:spcAft>
                <a:spcPts val="0"/>
              </a:spcAft>
              <a:defRPr/>
            </a:pPr>
            <a:r>
              <a:rPr lang="ru-RU" sz="2300" dirty="0"/>
              <a:t>спектрі және басқа өмірдің сапасы</a:t>
            </a:r>
          </a:p>
        </p:txBody>
      </p:sp>
      <p:sp>
        <p:nvSpPr>
          <p:cNvPr id="24" name="TextBox 23"/>
          <p:cNvSpPr txBox="1"/>
          <p:nvPr/>
        </p:nvSpPr>
        <p:spPr>
          <a:xfrm>
            <a:off x="755650" y="1112838"/>
            <a:ext cx="403225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ru-RU" i="1" dirty="0"/>
              <a:t>Өткенде әсер еткен</a:t>
            </a:r>
          </a:p>
        </p:txBody>
      </p:sp>
      <p:sp>
        <p:nvSpPr>
          <p:cNvPr id="26" name="Прямоугольник 25"/>
          <p:cNvSpPr/>
          <p:nvPr/>
        </p:nvSpPr>
        <p:spPr>
          <a:xfrm>
            <a:off x="1042988" y="3349625"/>
            <a:ext cx="2305050" cy="882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Қазіргі</a:t>
            </a:r>
            <a:r>
              <a:rPr lang="en-US" dirty="0"/>
              <a:t> </a:t>
            </a:r>
            <a:r>
              <a:rPr lang="az-Cyrl-AZ" dirty="0"/>
              <a:t>уақытта</a:t>
            </a:r>
            <a:r>
              <a:rPr lang="ru-RU" dirty="0"/>
              <a:t> болып жатқан</a:t>
            </a:r>
            <a:endParaRPr lang="en-US" dirty="0"/>
          </a:p>
        </p:txBody>
      </p:sp>
      <p:sp>
        <p:nvSpPr>
          <p:cNvPr id="40" name="Прямоугольник 39"/>
          <p:cNvSpPr/>
          <p:nvPr/>
        </p:nvSpPr>
        <p:spPr>
          <a:xfrm>
            <a:off x="6516216" y="4658918"/>
            <a:ext cx="2376264" cy="64229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b="1" dirty="0"/>
              <a:t>Болашақ өмір сапасы</a:t>
            </a:r>
          </a:p>
        </p:txBody>
      </p:sp>
      <p:sp>
        <p:nvSpPr>
          <p:cNvPr id="17" name="Заголовок 1"/>
          <p:cNvSpPr txBox="1">
            <a:spLocks/>
          </p:cNvSpPr>
          <p:nvPr/>
        </p:nvSpPr>
        <p:spPr>
          <a:xfrm>
            <a:off x="0" y="0"/>
            <a:ext cx="8459788" cy="928688"/>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anchor="ct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ru-RU" sz="2000" dirty="0">
                <a:latin typeface="+mj-lt"/>
              </a:rPr>
              <a:t>Мысыр</a:t>
            </a:r>
            <a:r>
              <a:rPr lang="en-US" sz="2000" dirty="0">
                <a:latin typeface="+mj-lt"/>
              </a:rPr>
              <a:t> </a:t>
            </a:r>
            <a:r>
              <a:rPr lang="ru-RU" sz="2000" dirty="0">
                <a:latin typeface="+mj-lt"/>
              </a:rPr>
              <a:t>иерофанттары бұл себеп-салдарлық байланысты жүйесін бірінші болып түсінді және оған саясатта егеменді сияқты мемлекеттерді басқаруда сүйенуге шешім қабылдады</a:t>
            </a:r>
          </a:p>
        </p:txBody>
      </p:sp>
      <p:sp>
        <p:nvSpPr>
          <p:cNvPr id="53262" name="Номер слайда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653655A5-DFFC-4343-8240-B91BDB0092A9}" type="slidenum">
              <a:rPr lang="ru-RU">
                <a:cs typeface="Arial" charset="0"/>
              </a:rPr>
              <a:pPr fontAlgn="base">
                <a:spcBef>
                  <a:spcPct val="0"/>
                </a:spcBef>
                <a:spcAft>
                  <a:spcPct val="0"/>
                </a:spcAft>
              </a:pPr>
              <a:t>38</a:t>
            </a:fld>
            <a:endParaRPr lang="ru-RU">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ъект 2"/>
          <p:cNvSpPr>
            <a:spLocks noGrp="1"/>
          </p:cNvSpPr>
          <p:nvPr>
            <p:ph idx="1"/>
          </p:nvPr>
        </p:nvSpPr>
        <p:spPr>
          <a:xfrm>
            <a:off x="1042988" y="1052513"/>
            <a:ext cx="7058025" cy="5713412"/>
          </a:xfrm>
          <a:solidFill>
            <a:schemeClr val="bg1">
              <a:lumMod val="95000"/>
            </a:schemeClr>
          </a:solidFill>
        </p:spPr>
        <p:txBody>
          <a:bodyPr>
            <a:normAutofit lnSpcReduction="10000"/>
          </a:bodyPr>
          <a:lstStyle/>
          <a:p>
            <a:pPr marL="623888" indent="-514350" fontAlgn="auto">
              <a:spcAft>
                <a:spcPts val="0"/>
              </a:spcAft>
              <a:buClr>
                <a:schemeClr val="accent3"/>
              </a:buClr>
              <a:buFont typeface="Trebuchet MS" pitchFamily="34" charset="0"/>
              <a:buAutoNum type="arabicPeriod"/>
              <a:defRPr/>
            </a:pPr>
            <a:r>
              <a:rPr lang="ru-RU" sz="2400" dirty="0">
                <a:solidFill>
                  <a:srgbClr val="FF0000"/>
                </a:solidFill>
              </a:rPr>
              <a:t>Әдістемелік</a:t>
            </a:r>
            <a:r>
              <a:rPr lang="ru-RU" sz="2400" dirty="0"/>
              <a:t>: білім және шығармашылық әдіснамасы - гносеология.</a:t>
            </a:r>
          </a:p>
          <a:p>
            <a:pPr marL="623888" indent="-514350" fontAlgn="auto">
              <a:spcAft>
                <a:spcPts val="0"/>
              </a:spcAft>
              <a:buClr>
                <a:schemeClr val="accent3"/>
              </a:buClr>
              <a:buFont typeface="Trebuchet MS" pitchFamily="34" charset="0"/>
              <a:buAutoNum type="arabicPeriod"/>
              <a:defRPr/>
            </a:pPr>
            <a:r>
              <a:rPr lang="ru-RU" sz="2400" dirty="0">
                <a:solidFill>
                  <a:srgbClr val="FF0000"/>
                </a:solidFill>
              </a:rPr>
              <a:t>Тарихи және алгоритмдік</a:t>
            </a:r>
            <a:r>
              <a:rPr lang="ru-RU" sz="2400" dirty="0"/>
              <a:t>: хронология, өйткені хронологияда тарих ағының алгоритмдік сипатын білдіреді.</a:t>
            </a:r>
          </a:p>
          <a:p>
            <a:pPr marL="623888" indent="-514350" fontAlgn="auto">
              <a:spcAft>
                <a:spcPts val="0"/>
              </a:spcAft>
              <a:buClr>
                <a:schemeClr val="accent3"/>
              </a:buClr>
              <a:buFont typeface="Trebuchet MS" pitchFamily="34" charset="0"/>
              <a:buAutoNum type="arabicPeriod"/>
              <a:defRPr/>
            </a:pPr>
            <a:r>
              <a:rPr lang="ru-RU" sz="2400" dirty="0">
                <a:solidFill>
                  <a:srgbClr val="FF0000"/>
                </a:solidFill>
              </a:rPr>
              <a:t>Фактологиялық</a:t>
            </a:r>
            <a:r>
              <a:rPr lang="ru-RU" sz="2400" dirty="0"/>
              <a:t>: идеологиялар, дін оқуылар, ғылым теориялары және барлық білім салаларының фактологиясы.</a:t>
            </a:r>
          </a:p>
          <a:p>
            <a:pPr marL="623888" indent="-514350" fontAlgn="auto">
              <a:spcAft>
                <a:spcPts val="0"/>
              </a:spcAft>
              <a:buClr>
                <a:schemeClr val="accent3"/>
              </a:buClr>
              <a:buFont typeface="Trebuchet MS" pitchFamily="34" charset="0"/>
              <a:buAutoNum type="arabicPeriod"/>
              <a:defRPr/>
            </a:pPr>
            <a:r>
              <a:rPr lang="ru-RU" sz="2400" dirty="0">
                <a:solidFill>
                  <a:srgbClr val="FF0000"/>
                </a:solidFill>
              </a:rPr>
              <a:t>Қаржы</a:t>
            </a:r>
            <a:r>
              <a:rPr lang="ru-RU" sz="2400" dirty="0"/>
              <a:t>: ақша және барлық қаржы аспаптары.</a:t>
            </a:r>
          </a:p>
          <a:p>
            <a:pPr marL="623888" indent="-514350" fontAlgn="auto">
              <a:spcAft>
                <a:spcPts val="0"/>
              </a:spcAft>
              <a:buClr>
                <a:schemeClr val="accent3"/>
              </a:buClr>
              <a:buFont typeface="Trebuchet MS" pitchFamily="34" charset="0"/>
              <a:buAutoNum type="arabicPeriod"/>
              <a:defRPr/>
            </a:pPr>
            <a:r>
              <a:rPr lang="ru-RU" sz="2400" dirty="0">
                <a:solidFill>
                  <a:srgbClr val="FF0000"/>
                </a:solidFill>
              </a:rPr>
              <a:t>Генетикалық</a:t>
            </a:r>
            <a:r>
              <a:rPr lang="ru-RU" sz="2400" dirty="0"/>
              <a:t>: генетикаға әсер ету құралдары: </a:t>
            </a:r>
            <a:r>
              <a:rPr lang="ru-RU" sz="2400" dirty="0">
                <a:solidFill>
                  <a:schemeClr val="accent2"/>
                </a:solidFill>
              </a:rPr>
              <a:t>негативінде - алкоголь, темекі және т.б.</a:t>
            </a:r>
            <a:r>
              <a:rPr lang="ru-RU" sz="2400" dirty="0"/>
              <a:t>; </a:t>
            </a:r>
            <a:r>
              <a:rPr lang="ru-RU" sz="2400" dirty="0">
                <a:solidFill>
                  <a:srgbClr val="FF0000"/>
                </a:solidFill>
              </a:rPr>
              <a:t>позитивті - салауатты өмір салты</a:t>
            </a:r>
            <a:r>
              <a:rPr lang="ru-RU" sz="2400" dirty="0"/>
              <a:t>.</a:t>
            </a:r>
          </a:p>
          <a:p>
            <a:pPr marL="623888" indent="-514350" fontAlgn="auto">
              <a:spcAft>
                <a:spcPts val="0"/>
              </a:spcAft>
              <a:buClr>
                <a:schemeClr val="accent3"/>
              </a:buClr>
              <a:buFont typeface="Trebuchet MS" pitchFamily="34" charset="0"/>
              <a:buAutoNum type="arabicPeriod"/>
              <a:defRPr/>
            </a:pPr>
            <a:r>
              <a:rPr lang="ru-RU" sz="2400" dirty="0">
                <a:solidFill>
                  <a:srgbClr val="FF0000"/>
                </a:solidFill>
              </a:rPr>
              <a:t>Қүштіқ</a:t>
            </a:r>
            <a:r>
              <a:rPr lang="ru-RU" sz="2400" dirty="0"/>
              <a:t>: шартты мағынадағы қару.</a:t>
            </a:r>
          </a:p>
        </p:txBody>
      </p:sp>
      <p:sp>
        <p:nvSpPr>
          <p:cNvPr id="6" name="Заголовок 1"/>
          <p:cNvSpPr>
            <a:spLocks noGrp="1"/>
          </p:cNvSpPr>
          <p:nvPr>
            <p:ph type="title"/>
          </p:nvPr>
        </p:nvSpPr>
        <p:spPr>
          <a:xfrm>
            <a:off x="0" y="0"/>
            <a:ext cx="8532813" cy="1052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000" dirty="0"/>
              <a:t>Мысырдың иерофанттары бұл арсенал екенін бірінші болып түсінді және </a:t>
            </a:r>
            <a:r>
              <a:rPr lang="ru-RU" sz="2000" dirty="0">
                <a:solidFill>
                  <a:srgbClr val="FFFF00"/>
                </a:solidFill>
              </a:rPr>
              <a:t>гносеологияға монополияны өздеріне сақтап</a:t>
            </a:r>
            <a:r>
              <a:rPr lang="ru-RU" sz="2000" dirty="0"/>
              <a:t>, Құдайға қарамастан</a:t>
            </a:r>
            <a:r>
              <a:rPr lang="en-US" sz="2000" dirty="0"/>
              <a:t> </a:t>
            </a:r>
            <a:r>
              <a:rPr lang="ru-RU" sz="2000" dirty="0"/>
              <a:t>және Құдайдың атынан әлемдік үстемдікке кірісті</a:t>
            </a:r>
            <a:endParaRPr lang="ru-RU" sz="2000" dirty="0">
              <a:latin typeface="+mj-lt"/>
            </a:endParaRPr>
          </a:p>
        </p:txBody>
      </p:sp>
      <p:sp>
        <p:nvSpPr>
          <p:cNvPr id="7" name="Стрелка вверх 6"/>
          <p:cNvSpPr/>
          <p:nvPr/>
        </p:nvSpPr>
        <p:spPr>
          <a:xfrm>
            <a:off x="107950" y="1268413"/>
            <a:ext cx="1079500" cy="4968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Стрелка вниз 7"/>
          <p:cNvSpPr/>
          <p:nvPr/>
        </p:nvSpPr>
        <p:spPr>
          <a:xfrm>
            <a:off x="7956550" y="1268413"/>
            <a:ext cx="1008063" cy="4968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TextBox 9"/>
          <p:cNvSpPr txBox="1"/>
          <p:nvPr/>
        </p:nvSpPr>
        <p:spPr>
          <a:xfrm>
            <a:off x="345594" y="1556792"/>
            <a:ext cx="553998" cy="4608512"/>
          </a:xfrm>
          <a:prstGeom prst="rect">
            <a:avLst/>
          </a:prstGeom>
          <a:noFill/>
        </p:spPr>
        <p:txBody>
          <a:bodyPr vert="vert270" wrap="square">
            <a:spAutoFit/>
          </a:bodyPr>
          <a:lstStyle/>
          <a:p>
            <a:pPr fontAlgn="auto">
              <a:spcBef>
                <a:spcPts val="0"/>
              </a:spcBef>
              <a:spcAft>
                <a:spcPts val="0"/>
              </a:spcAft>
              <a:defRPr/>
            </a:pPr>
            <a:r>
              <a:rPr lang="ru-RU" sz="2400" dirty="0">
                <a:solidFill>
                  <a:schemeClr val="bg1"/>
                </a:solidFill>
                <a:latin typeface="+mn-lt"/>
                <a:cs typeface="+mn-cs"/>
              </a:rPr>
              <a:t>Нәтиженің қайтарымсыздығы </a:t>
            </a:r>
          </a:p>
        </p:txBody>
      </p:sp>
      <p:sp>
        <p:nvSpPr>
          <p:cNvPr id="11" name="TextBox 10"/>
          <p:cNvSpPr txBox="1"/>
          <p:nvPr/>
        </p:nvSpPr>
        <p:spPr>
          <a:xfrm>
            <a:off x="8172400" y="2348880"/>
            <a:ext cx="553998" cy="2160241"/>
          </a:xfrm>
          <a:prstGeom prst="rect">
            <a:avLst/>
          </a:prstGeom>
          <a:noFill/>
        </p:spPr>
        <p:txBody>
          <a:bodyPr vert="vert270" wrap="square">
            <a:spAutoFit/>
          </a:bodyPr>
          <a:lstStyle/>
          <a:p>
            <a:pPr fontAlgn="auto">
              <a:spcBef>
                <a:spcPts val="0"/>
              </a:spcBef>
              <a:spcAft>
                <a:spcPts val="0"/>
              </a:spcAft>
              <a:defRPr/>
            </a:pPr>
            <a:r>
              <a:rPr lang="ru-RU" sz="2400" dirty="0">
                <a:solidFill>
                  <a:schemeClr val="bg1"/>
                </a:solidFill>
                <a:latin typeface="+mn-lt"/>
                <a:cs typeface="+mn-cs"/>
              </a:rPr>
              <a:t>Тезәрекеттік</a:t>
            </a:r>
          </a:p>
        </p:txBody>
      </p:sp>
      <p:sp>
        <p:nvSpPr>
          <p:cNvPr id="40967" name="Номер слайда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0A813C1-986E-4A5E-8D57-677B4697E862}" type="slidenum">
              <a:rPr lang="ru-RU">
                <a:cs typeface="Arial" charset="0"/>
              </a:rPr>
              <a:pPr fontAlgn="base">
                <a:spcBef>
                  <a:spcPct val="0"/>
                </a:spcBef>
                <a:spcAft>
                  <a:spcPct val="0"/>
                </a:spcAft>
              </a:pPr>
              <a:t>39</a:t>
            </a:fld>
            <a:endParaRPr lang="ru-RU">
              <a:cs typeface="Arial" charset="0"/>
            </a:endParaRPr>
          </a:p>
        </p:txBody>
      </p:sp>
    </p:spTree>
    <p:extLst>
      <p:ext uri="{BB962C8B-B14F-4D97-AF65-F5344CB8AC3E}">
        <p14:creationId xmlns:p14="http://schemas.microsoft.com/office/powerpoint/2010/main" val="408149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532813" cy="798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600" dirty="0">
                <a:solidFill>
                  <a:schemeClr val="bg1"/>
                </a:solidFill>
              </a:rPr>
              <a:t>Тарихи мифке «кірмейтін» фактілер</a:t>
            </a:r>
            <a:r>
              <a:rPr lang="en-US" sz="2600" dirty="0">
                <a:solidFill>
                  <a:schemeClr val="bg1"/>
                </a:solidFill>
              </a:rPr>
              <a:t>,</a:t>
            </a:r>
            <a:r>
              <a:rPr lang="ru-RU" sz="2600" dirty="0">
                <a:solidFill>
                  <a:schemeClr val="bg1"/>
                </a:solidFill>
              </a:rPr>
              <a:t> - 1: мүмкін емес болмайтын нәрсе </a:t>
            </a:r>
          </a:p>
        </p:txBody>
      </p:sp>
      <p:pic>
        <p:nvPicPr>
          <p:cNvPr id="17410" name="Рисунок 8"/>
          <p:cNvPicPr>
            <a:picLocks noChangeAspect="1"/>
          </p:cNvPicPr>
          <p:nvPr/>
        </p:nvPicPr>
        <p:blipFill>
          <a:blip r:embed="rId2"/>
          <a:srcRect/>
          <a:stretch>
            <a:fillRect/>
          </a:stretch>
        </p:blipFill>
        <p:spPr bwMode="auto">
          <a:xfrm>
            <a:off x="15875" y="865188"/>
            <a:ext cx="3492500" cy="4867275"/>
          </a:xfrm>
          <a:prstGeom prst="rect">
            <a:avLst/>
          </a:prstGeom>
          <a:noFill/>
          <a:ln w="9525">
            <a:noFill/>
            <a:miter lim="800000"/>
            <a:headEnd/>
            <a:tailEnd/>
          </a:ln>
        </p:spPr>
      </p:pic>
      <p:sp>
        <p:nvSpPr>
          <p:cNvPr id="17411" name="TextBox 10"/>
          <p:cNvSpPr txBox="1">
            <a:spLocks noChangeArrowheads="1"/>
          </p:cNvSpPr>
          <p:nvPr/>
        </p:nvSpPr>
        <p:spPr bwMode="auto">
          <a:xfrm>
            <a:off x="15875" y="5733256"/>
            <a:ext cx="4211638" cy="1077218"/>
          </a:xfrm>
          <a:prstGeom prst="rect">
            <a:avLst/>
          </a:prstGeom>
          <a:solidFill>
            <a:schemeClr val="bg1"/>
          </a:solidFill>
          <a:ln w="9525">
            <a:noFill/>
            <a:miter lim="800000"/>
            <a:headEnd/>
            <a:tailEnd/>
          </a:ln>
        </p:spPr>
        <p:txBody>
          <a:bodyPr>
            <a:spAutoFit/>
          </a:bodyPr>
          <a:lstStyle/>
          <a:p>
            <a:pPr algn="just"/>
            <a:r>
              <a:rPr lang="ru-RU" sz="1600" dirty="0">
                <a:latin typeface="Georgia" pitchFamily="18" charset="0"/>
              </a:rPr>
              <a:t>«Техника – молодёжи» журналы № 5, 1969. Айдағы сүмбі өрмекшілер - олар Гизадағы пирамидалар комплекске қарай айналы болып орналастырылған.</a:t>
            </a:r>
          </a:p>
        </p:txBody>
      </p:sp>
      <p:sp>
        <p:nvSpPr>
          <p:cNvPr id="17412" name="TextBox 11"/>
          <p:cNvSpPr txBox="1">
            <a:spLocks noChangeArrowheads="1"/>
          </p:cNvSpPr>
          <p:nvPr/>
        </p:nvSpPr>
        <p:spPr bwMode="auto">
          <a:xfrm>
            <a:off x="4283968" y="5445224"/>
            <a:ext cx="4787900" cy="1323439"/>
          </a:xfrm>
          <a:prstGeom prst="rect">
            <a:avLst/>
          </a:prstGeom>
          <a:solidFill>
            <a:schemeClr val="bg1"/>
          </a:solidFill>
          <a:ln w="9525">
            <a:noFill/>
            <a:miter lim="800000"/>
            <a:headEnd/>
            <a:tailEnd/>
          </a:ln>
        </p:spPr>
        <p:txBody>
          <a:bodyPr>
            <a:spAutoFit/>
          </a:bodyPr>
          <a:lstStyle/>
          <a:p>
            <a:pPr algn="just"/>
            <a:r>
              <a:rPr lang="ru-RU" sz="1600" dirty="0">
                <a:latin typeface="Georgia" pitchFamily="18" charset="0"/>
              </a:rPr>
              <a:t>Ол кезде ашылмаған жерлерді бейнелейтін бірнеше ортағасырлық карталардың бірі: Антарктида </a:t>
            </a:r>
            <a:r>
              <a:rPr lang="ru-RU" sz="1600" dirty="0">
                <a:solidFill>
                  <a:srgbClr val="FF0000"/>
                </a:solidFill>
                <a:latin typeface="Georgia" pitchFamily="18" charset="0"/>
              </a:rPr>
              <a:t>(мұз қабықсыз көрсетілген)</a:t>
            </a:r>
            <a:r>
              <a:rPr lang="ru-RU" sz="1600" dirty="0">
                <a:latin typeface="Georgia" pitchFamily="18" charset="0"/>
              </a:rPr>
              <a:t>, Австралия және Оңтүстік Америка, Дрейк пен Магеллан бұғазы.</a:t>
            </a:r>
          </a:p>
        </p:txBody>
      </p:sp>
      <p:sp>
        <p:nvSpPr>
          <p:cNvPr id="17413" name="TextBox 12"/>
          <p:cNvSpPr txBox="1">
            <a:spLocks noChangeArrowheads="1"/>
          </p:cNvSpPr>
          <p:nvPr/>
        </p:nvSpPr>
        <p:spPr bwMode="auto">
          <a:xfrm>
            <a:off x="3203575" y="692150"/>
            <a:ext cx="5732463" cy="769441"/>
          </a:xfrm>
          <a:prstGeom prst="rect">
            <a:avLst/>
          </a:prstGeom>
          <a:noFill/>
          <a:ln w="9525">
            <a:noFill/>
            <a:miter lim="800000"/>
            <a:headEnd/>
            <a:tailEnd/>
          </a:ln>
        </p:spPr>
        <p:txBody>
          <a:bodyPr wrap="square">
            <a:spAutoFit/>
          </a:bodyPr>
          <a:lstStyle/>
          <a:p>
            <a:r>
              <a:rPr lang="ru-RU" sz="4400" dirty="0">
                <a:solidFill>
                  <a:srgbClr val="FF0000"/>
                </a:solidFill>
                <a:latin typeface="Georgia" pitchFamily="18" charset="0"/>
              </a:rPr>
              <a:t>Ол қайдан шыққан</a:t>
            </a:r>
            <a:r>
              <a:rPr lang="en-US" sz="4400" dirty="0">
                <a:solidFill>
                  <a:srgbClr val="FF0000"/>
                </a:solidFill>
                <a:latin typeface="Georgia" pitchFamily="18" charset="0"/>
              </a:rPr>
              <a:t>?</a:t>
            </a:r>
            <a:endParaRPr lang="ru-RU" sz="4400" dirty="0">
              <a:solidFill>
                <a:srgbClr val="FF0000"/>
              </a:solidFill>
              <a:latin typeface="Georgia" pitchFamily="18" charset="0"/>
            </a:endParaRPr>
          </a:p>
        </p:txBody>
      </p:sp>
      <p:pic>
        <p:nvPicPr>
          <p:cNvPr id="17414" name="Рисунок 14"/>
          <p:cNvPicPr>
            <a:picLocks noChangeAspect="1"/>
          </p:cNvPicPr>
          <p:nvPr/>
        </p:nvPicPr>
        <p:blipFill>
          <a:blip r:embed="rId3"/>
          <a:srcRect/>
          <a:stretch>
            <a:fillRect/>
          </a:stretch>
        </p:blipFill>
        <p:spPr bwMode="auto">
          <a:xfrm>
            <a:off x="4140200" y="1382713"/>
            <a:ext cx="4903788" cy="3960812"/>
          </a:xfrm>
          <a:prstGeom prst="rect">
            <a:avLst/>
          </a:prstGeom>
          <a:noFill/>
          <a:ln w="9525">
            <a:noFill/>
            <a:miter lim="800000"/>
            <a:headEnd/>
            <a:tailEnd/>
          </a:ln>
        </p:spPr>
      </p:pic>
      <p:sp>
        <p:nvSpPr>
          <p:cNvPr id="17415"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69C23F4-8AFE-4B68-BC00-88AEF7098AF7}" type="slidenum">
              <a:rPr lang="ru-RU">
                <a:cs typeface="Arial" charset="0"/>
              </a:rPr>
              <a:pPr fontAlgn="base">
                <a:spcBef>
                  <a:spcPct val="0"/>
                </a:spcBef>
                <a:spcAft>
                  <a:spcPct val="0"/>
                </a:spcAft>
              </a:pPr>
              <a:t>4</a:t>
            </a:fld>
            <a:endParaRPr lang="ru-RU">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ъект 2"/>
          <p:cNvSpPr>
            <a:spLocks noGrp="1"/>
          </p:cNvSpPr>
          <p:nvPr>
            <p:ph idx="1"/>
          </p:nvPr>
        </p:nvSpPr>
        <p:spPr>
          <a:xfrm>
            <a:off x="0" y="1124744"/>
            <a:ext cx="9144000" cy="5732909"/>
          </a:xfrm>
          <a:solidFill>
            <a:schemeClr val="bg1">
              <a:lumMod val="95000"/>
            </a:schemeClr>
          </a:solidFill>
        </p:spPr>
        <p:txBody>
          <a:bodyPr>
            <a:noAutofit/>
          </a:bodyPr>
          <a:lstStyle/>
          <a:p>
            <a:pPr marL="109538" indent="0" algn="just">
              <a:buNone/>
            </a:pPr>
            <a:r>
              <a:rPr lang="ru-RU" sz="1600" b="1" dirty="0">
                <a:solidFill>
                  <a:srgbClr val="FF0000"/>
                </a:solidFill>
              </a:rPr>
              <a:t>1 бөлім: </a:t>
            </a:r>
            <a:r>
              <a:rPr lang="en-US" sz="1600" b="1" dirty="0">
                <a:solidFill>
                  <a:srgbClr val="FF0000"/>
                </a:solidFill>
              </a:rPr>
              <a:t> </a:t>
            </a:r>
            <a:r>
              <a:rPr lang="az-Cyrl-AZ" sz="1600" b="1" dirty="0">
                <a:solidFill>
                  <a:srgbClr val="FF0000"/>
                </a:solidFill>
              </a:rPr>
              <a:t>яһудилерге</a:t>
            </a:r>
            <a:r>
              <a:rPr lang="en-US" sz="1600" b="1" dirty="0">
                <a:solidFill>
                  <a:srgbClr val="FF0000"/>
                </a:solidFill>
              </a:rPr>
              <a:t> </a:t>
            </a:r>
            <a:r>
              <a:rPr lang="ru-RU" sz="1600" b="1" dirty="0">
                <a:solidFill>
                  <a:srgbClr val="FF0000"/>
                </a:solidFill>
              </a:rPr>
              <a:t>— «үстемдік» бағдарламасы «зомби» режимінде</a:t>
            </a:r>
          </a:p>
          <a:p>
            <a:pPr marL="109538" indent="0" algn="just">
              <a:buNone/>
            </a:pPr>
            <a:r>
              <a:rPr lang="ru-RU" sz="1600" b="1" dirty="0"/>
              <a:t>«Берген қарызың үшін бауырласыңнан ешқандай өсім алма! Одан не ақшадан, не азық-түліктен, не қарызға беруге болатын басқа кез келген нәрседен болсын, өсім алушы болма. Жат жұрттыққа </a:t>
            </a:r>
            <a:r>
              <a:rPr lang="ru-RU" sz="1600" i="1" dirty="0"/>
              <a:t>(яғни яһуди еместерге)</a:t>
            </a:r>
            <a:r>
              <a:rPr lang="ru-RU" sz="1600" b="1" dirty="0"/>
              <a:t> берген қарызыңнан өсім алуыңа болады, бірақ бауырласыңнан ешқандай өсім алуыңа болмайды. Сонда Құдайларың Жаратқан Ие сендер еніп, иемденбекші болып отырған елде қолға алған барлық іс-әрекеттеріңді жарылқайтын болады»,</a:t>
            </a:r>
            <a:r>
              <a:rPr lang="en-US" sz="1600" b="1" dirty="0"/>
              <a:t> </a:t>
            </a:r>
            <a:r>
              <a:rPr lang="ru-RU" sz="1600" b="1" dirty="0"/>
              <a:t>-</a:t>
            </a:r>
            <a:r>
              <a:rPr lang="en-US" sz="1600" b="1" dirty="0"/>
              <a:t> </a:t>
            </a:r>
            <a:r>
              <a:rPr lang="ru-RU" sz="1600" dirty="0"/>
              <a:t>Заңды қайталау, 23:19,20</a:t>
            </a:r>
            <a:r>
              <a:rPr lang="en-US" sz="1600" dirty="0"/>
              <a:t>.</a:t>
            </a:r>
            <a:r>
              <a:rPr lang="ru-RU" sz="1600" dirty="0"/>
              <a:t> </a:t>
            </a:r>
            <a:r>
              <a:rPr lang="ru-RU" sz="1600" b="1" dirty="0"/>
              <a:t>«…Сендер көп халықтарға қарыз беріп, өздерің ешқайсысынан қарыз алмайсыңдар [Сен көптеген халықтарды басқарасың, бірақ олар сені басқармайды].</a:t>
            </a:r>
            <a:r>
              <a:rPr lang="en-US" sz="1600" b="1" dirty="0"/>
              <a:t> </a:t>
            </a:r>
            <a:r>
              <a:rPr lang="ru-RU" sz="1600" b="1" dirty="0"/>
              <a:t>Егер де Құдай Иелеріңнің өсиеттеріне құлақ асып, оларды сақтап орындайтын болсаңдар, онда Жаратқан Ие [Құдайың] сендерді көштің аяғы емес, басы етеді. Сендер төменде емес, тек жоғарыда жүретін боласыңдар. Сонымен, мен бүгін сендерге тапсырған өсиеттердің ешқайсысынан да не оңға, не солға бұрылмаңдар, әрі жалған тәңірлердің жолына түсіп, оларға құлшылық етпеңдер!», - </a:t>
            </a:r>
            <a:r>
              <a:rPr lang="ru-RU" sz="1600" dirty="0"/>
              <a:t>Заңды қайталау, 28:12-14</a:t>
            </a:r>
            <a:r>
              <a:rPr lang="en-US" sz="1600" dirty="0"/>
              <a:t>.</a:t>
            </a:r>
            <a:r>
              <a:rPr lang="en-US" sz="1600" b="1" dirty="0"/>
              <a:t> </a:t>
            </a:r>
            <a:r>
              <a:rPr lang="ru-RU" sz="1600" b="1" dirty="0"/>
              <a:t>«Қамалыңды жат жерліктер қайта тұрғызады, олардың патшалары да саған қызмет ететін болады.</a:t>
            </a:r>
            <a:r>
              <a:rPr lang="en-US" sz="1600" b="1" dirty="0"/>
              <a:t> </a:t>
            </a:r>
            <a:r>
              <a:rPr lang="ru-RU" sz="1600" b="1" dirty="0"/>
              <a:t>Қақпаларың күні-түні жабылмай, әрдайым ашық тұратын болады. Олар арқылы өзге халықтар мен олардың патшалары салтанатты шерумен жетелене кіріп, байлықтарын үздіксіз әкеле береді.</a:t>
            </a:r>
            <a:r>
              <a:rPr lang="en-US" sz="1600" b="1" dirty="0"/>
              <a:t> </a:t>
            </a:r>
            <a:r>
              <a:rPr lang="ru-RU" sz="1600" b="1" dirty="0"/>
              <a:t>Егер бір халық не патшалық өзіңе қызмет етуден бас тартса, онда ол қырылып, мүлдем жойылатын болады». - </a:t>
            </a:r>
            <a:r>
              <a:rPr lang="ru-RU" sz="1600" dirty="0"/>
              <a:t>Ишая пайғамбар 60:10-12</a:t>
            </a:r>
            <a:r>
              <a:rPr lang="en-US" sz="1600" dirty="0"/>
              <a:t>.</a:t>
            </a:r>
            <a:endParaRPr lang="ru-RU" sz="1600" dirty="0"/>
          </a:p>
          <a:p>
            <a:pPr marL="109538" indent="0" algn="just">
              <a:buNone/>
            </a:pPr>
            <a:r>
              <a:rPr lang="ru-RU" sz="1600" b="1" dirty="0">
                <a:solidFill>
                  <a:srgbClr val="FF0000"/>
                </a:solidFill>
              </a:rPr>
              <a:t>Мұны жүзеге асыру үшін яһуди диаспоралары қажет.</a:t>
            </a:r>
            <a:endParaRPr lang="ru-RU" sz="1800" dirty="0"/>
          </a:p>
        </p:txBody>
      </p:sp>
      <p:sp>
        <p:nvSpPr>
          <p:cNvPr id="6" name="Заголовок 1"/>
          <p:cNvSpPr>
            <a:spLocks noGrp="1"/>
          </p:cNvSpPr>
          <p:nvPr>
            <p:ph type="title"/>
          </p:nvPr>
        </p:nvSpPr>
        <p:spPr>
          <a:xfrm>
            <a:off x="0" y="0"/>
            <a:ext cx="8532813" cy="1052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000" dirty="0">
                <a:latin typeface="+mj-lt"/>
              </a:rPr>
              <a:t>Жаһандану тұжырымдамасы ақпараттық-алгоритмдік жүйелер ретінде халықтардың өзіндік мәдениеттерін тиісті түрде өзгерту негізінде әлемдік үстемдік үшін соғыс ретінде.</a:t>
            </a:r>
          </a:p>
        </p:txBody>
      </p:sp>
      <p:sp>
        <p:nvSpPr>
          <p:cNvPr id="55299" name="Номер слайда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7B913D9-EF0D-479C-9387-4C03B4EFA9A7}" type="slidenum">
              <a:rPr lang="ru-RU">
                <a:cs typeface="Arial" charset="0"/>
              </a:rPr>
              <a:pPr fontAlgn="base">
                <a:spcBef>
                  <a:spcPct val="0"/>
                </a:spcBef>
                <a:spcAft>
                  <a:spcPct val="0"/>
                </a:spcAft>
              </a:pPr>
              <a:t>40</a:t>
            </a:fld>
            <a:endParaRPr lang="ru-RU">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ъект 2"/>
          <p:cNvSpPr>
            <a:spLocks noGrp="1"/>
          </p:cNvSpPr>
          <p:nvPr>
            <p:ph idx="1"/>
          </p:nvPr>
        </p:nvSpPr>
        <p:spPr>
          <a:xfrm>
            <a:off x="0" y="1099964"/>
            <a:ext cx="9144000" cy="5713412"/>
          </a:xfrm>
          <a:solidFill>
            <a:schemeClr val="bg1">
              <a:lumMod val="95000"/>
            </a:schemeClr>
          </a:solidFill>
        </p:spPr>
        <p:txBody>
          <a:bodyPr>
            <a:noAutofit/>
          </a:bodyPr>
          <a:lstStyle/>
          <a:p>
            <a:pPr marL="109538" indent="0" algn="just">
              <a:buNone/>
            </a:pPr>
            <a:r>
              <a:rPr lang="ru-RU" sz="1650" b="1" dirty="0">
                <a:solidFill>
                  <a:srgbClr val="FF0000"/>
                </a:solidFill>
              </a:rPr>
              <a:t>2-бөлім: Христиандарға - «зомби» режимінде олардың үстінде үстемдігіне бағыну бағдарламасы</a:t>
            </a:r>
          </a:p>
          <a:p>
            <a:pPr marL="109538" indent="0" algn="just">
              <a:buNone/>
            </a:pPr>
            <a:r>
              <a:rPr lang="ru-RU" sz="1650" b="1" dirty="0"/>
              <a:t>«Мені Таурат заңы мен Пайғамбарлар жазбаларының күшін жою үшін келді деп ойламаңдар: Мен оларды жою үшін емес, қайта, толық мағынасында жүзеге асыру үшін келдім. Сендерге шындығын айтайын: аспан мен жер жойылып кетпейінше, Таурат заңының бірде-бір әрпі, тіпті бір кішкентай сызығы да күшінен айырылмайды, әуелі бәрі де жүзеге асады»</a:t>
            </a:r>
            <a:r>
              <a:rPr lang="ru-RU" sz="1650" dirty="0"/>
              <a:t>, — Матай, 5:17,18.</a:t>
            </a:r>
          </a:p>
          <a:p>
            <a:pPr marL="109538" indent="0" algn="just">
              <a:buNone/>
            </a:pPr>
            <a:r>
              <a:rPr lang="ru-RU" sz="1650" b="1" dirty="0"/>
              <a:t>«... зұлымдық жасағаннан кек алма. Егер біреу бетіңнің оң жағын ұрса, оған сол жағын да тос. Біреу сенімен соттасып, көйлегіңді тартып алғысы келсе, оның шапаныңды да алуына қарсы болма», — </a:t>
            </a:r>
            <a:r>
              <a:rPr lang="ru-RU" sz="1650" dirty="0"/>
              <a:t>Матай, 5:39,40.</a:t>
            </a:r>
            <a:r>
              <a:rPr lang="ru-RU" sz="1650" b="1" dirty="0"/>
              <a:t> «Құдай өздеріңе үкім шығармас үшін сендер басқаларға үкім айтпаңдар» </a:t>
            </a:r>
            <a:r>
              <a:rPr lang="ru-RU" sz="1650" dirty="0"/>
              <a:t>(яғни өмірдің ерекшелігіндегі не жақсы, не жаман шешуге сіздің құқығыңыз жоқ, сондықтан ештеңеге қарсы тұра алмаңыз), -  Матай, 7:1. </a:t>
            </a:r>
            <a:endParaRPr lang="en-US" sz="1650" dirty="0"/>
          </a:p>
          <a:p>
            <a:pPr marL="109538" indent="0" algn="just">
              <a:buNone/>
            </a:pPr>
            <a:r>
              <a:rPr lang="ru-RU" sz="1650" b="1" dirty="0"/>
              <a:t>«Басыбайлы қызметшілер, Мәсіхке мойынсұнғандай, жер бетіндегі қожайындарыңа да шын жүректен мойынсұнып, жамандық жасаудан шошыныңдар»</a:t>
            </a:r>
            <a:r>
              <a:rPr lang="ru-RU" sz="1650" dirty="0"/>
              <a:t> — Пауыл елшіден, Ефестікт. хат, 6:5; </a:t>
            </a:r>
            <a:r>
              <a:rPr lang="ru-RU" sz="1650" b="1" dirty="0"/>
              <a:t>«18. Сендер, басыбайлы қызметшілер, қожайындарыңа мойынсұныңдар; тек мейірімді де ақпейіл болғандарға ғана емес, сондай-ақ, өздеріңді жәбірлеп жүргендерге де толық құрмет көрсетіңдер! </a:t>
            </a:r>
            <a:r>
              <a:rPr lang="en-US" sz="1650" b="1" dirty="0"/>
              <a:t>19.</a:t>
            </a:r>
            <a:r>
              <a:rPr lang="ru-RU" sz="1650" b="1" dirty="0"/>
              <a:t> Кейбіреулерің әділетсіз қиналғанда, Құдайдың еркінің солай екенін білгендіктен азапқа төзе берсеңдер, Ол соған риза»</a:t>
            </a:r>
            <a:r>
              <a:rPr lang="ru-RU" sz="1650" dirty="0"/>
              <a:t> — Петір</a:t>
            </a:r>
            <a:r>
              <a:rPr lang="en-US" sz="1650" dirty="0"/>
              <a:t> </a:t>
            </a:r>
            <a:r>
              <a:rPr lang="ru-RU" sz="1650" dirty="0"/>
              <a:t>елшідің 1-хаты  2</a:t>
            </a:r>
            <a:r>
              <a:rPr lang="en-US" sz="1650" dirty="0"/>
              <a:t>.</a:t>
            </a:r>
            <a:endParaRPr lang="ru-RU" sz="1650" dirty="0"/>
          </a:p>
        </p:txBody>
      </p:sp>
      <p:sp>
        <p:nvSpPr>
          <p:cNvPr id="6" name="Заголовок 1"/>
          <p:cNvSpPr>
            <a:spLocks noGrp="1"/>
          </p:cNvSpPr>
          <p:nvPr>
            <p:ph type="title"/>
          </p:nvPr>
        </p:nvSpPr>
        <p:spPr>
          <a:xfrm>
            <a:off x="0" y="0"/>
            <a:ext cx="8532813" cy="1052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000" dirty="0">
                <a:latin typeface="+mj-lt"/>
              </a:rPr>
              <a:t>Жаһандану тұжырымдамасы ақпараттық-алгоритмдік жүйелер ретінде халықтардың өзіндік мәдениеттерін тиісті түрде өзгерту негізінде әлемдік үстемдік үшін соғыс ретінде.</a:t>
            </a:r>
          </a:p>
        </p:txBody>
      </p:sp>
      <p:sp>
        <p:nvSpPr>
          <p:cNvPr id="56323" name="Номер слайда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F39B278-8CFF-4706-94EE-2F67C1A58C84}" type="slidenum">
              <a:rPr lang="ru-RU">
                <a:cs typeface="Arial" charset="0"/>
              </a:rPr>
              <a:pPr fontAlgn="base">
                <a:spcBef>
                  <a:spcPct val="0"/>
                </a:spcBef>
                <a:spcAft>
                  <a:spcPct val="0"/>
                </a:spcAft>
              </a:pPr>
              <a:t>41</a:t>
            </a:fld>
            <a:endParaRPr lang="ru-RU">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ъект 2"/>
          <p:cNvSpPr>
            <a:spLocks noGrp="1"/>
          </p:cNvSpPr>
          <p:nvPr>
            <p:ph idx="1"/>
          </p:nvPr>
        </p:nvSpPr>
        <p:spPr>
          <a:xfrm>
            <a:off x="0" y="1052512"/>
            <a:ext cx="9144000" cy="5803899"/>
          </a:xfrm>
          <a:solidFill>
            <a:schemeClr val="bg1">
              <a:lumMod val="95000"/>
            </a:schemeClr>
          </a:solidFill>
        </p:spPr>
        <p:txBody>
          <a:bodyPr>
            <a:noAutofit/>
          </a:bodyPr>
          <a:lstStyle/>
          <a:p>
            <a:pPr marL="109538" indent="0" fontAlgn="auto">
              <a:spcAft>
                <a:spcPts val="0"/>
              </a:spcAft>
              <a:buClr>
                <a:schemeClr val="accent3"/>
              </a:buClr>
              <a:buFont typeface="Georgia"/>
              <a:buNone/>
              <a:defRPr/>
            </a:pPr>
            <a:r>
              <a:rPr lang="ru-RU" sz="1800" b="1" dirty="0">
                <a:solidFill>
                  <a:srgbClr val="FF0000"/>
                </a:solidFill>
              </a:rPr>
              <a:t>Киелі кітаптың екі сорттың «зомбиіне» әсер етуі - П.А. Флоренский хатынан алынған В.В. Розановқа 1913 жылы 26 қазанда:</a:t>
            </a:r>
          </a:p>
          <a:p>
            <a:pPr marL="109728" indent="0" fontAlgn="auto" hangingPunct="0">
              <a:spcAft>
                <a:spcPts val="0"/>
              </a:spcAft>
              <a:buClr>
                <a:schemeClr val="accent3"/>
              </a:buClr>
              <a:buFont typeface="Georgia"/>
              <a:buNone/>
              <a:defRPr/>
            </a:pPr>
            <a:r>
              <a:rPr lang="ru-RU" sz="1800" dirty="0"/>
              <a:t>«… сұрақ бір: біз Киелі кітапқа сенеміз бе, жоқ па. </a:t>
            </a:r>
          </a:p>
          <a:p>
            <a:pPr marL="109728" indent="0" fontAlgn="auto" hangingPunct="0">
              <a:spcAft>
                <a:spcPts val="0"/>
              </a:spcAft>
              <a:buClr>
                <a:schemeClr val="accent3"/>
              </a:buClr>
              <a:buFont typeface="Georgia"/>
              <a:buNone/>
              <a:defRPr/>
            </a:pPr>
            <a:r>
              <a:rPr lang="ru-RU" sz="1800" dirty="0"/>
              <a:t>Біз Паул елшіне сенеміз бе, жоқ па (…).</a:t>
            </a:r>
          </a:p>
          <a:p>
            <a:pPr marL="109728" indent="0" fontAlgn="auto" hangingPunct="0">
              <a:spcAft>
                <a:spcPts val="0"/>
              </a:spcAft>
              <a:buClr>
                <a:schemeClr val="accent3"/>
              </a:buClr>
              <a:buFont typeface="Georgia"/>
              <a:buNone/>
              <a:defRPr/>
            </a:pPr>
            <a:r>
              <a:rPr lang="ru-RU" sz="1800" dirty="0"/>
              <a:t>Айтпақшы, біз тек «осылаймыз». Израиль - әлем тарихының өзегі.</a:t>
            </a:r>
          </a:p>
          <a:p>
            <a:pPr marL="109728" indent="0" fontAlgn="auto">
              <a:spcAft>
                <a:spcPts val="0"/>
              </a:spcAft>
              <a:buClr>
                <a:schemeClr val="accent3"/>
              </a:buClr>
              <a:buFont typeface="Georgia"/>
              <a:buNone/>
              <a:defRPr/>
            </a:pPr>
            <a:r>
              <a:rPr lang="ru-RU" sz="1800" dirty="0"/>
              <a:t>Бұл Жоғары Ерік. Егер татуласатын болсақ - жанға соңғы бойсұнушылықтің қуанышы</a:t>
            </a:r>
            <a:r>
              <a:rPr lang="en-US" sz="1800" dirty="0"/>
              <a:t>.</a:t>
            </a:r>
            <a:r>
              <a:rPr lang="ru-RU" sz="1800" dirty="0"/>
              <a:t> Егер біз талаптарынан қайтпау болсақ, біз Израильмен дауласқан христиан дінінен бас тартамыз, яғни қайтадан біз Израиль өкшесінің астына түсеміз. Құдайдың уәделері өзгермейді</a:t>
            </a:r>
            <a:r>
              <a:rPr lang="en-US" sz="1800" dirty="0"/>
              <a:t> </a:t>
            </a:r>
            <a:r>
              <a:rPr lang="ru-RU" sz="1800" dirty="0"/>
              <a:t>(…)</a:t>
            </a:r>
            <a:r>
              <a:rPr lang="en-US" sz="1800" dirty="0"/>
              <a:t>.</a:t>
            </a:r>
            <a:endParaRPr lang="ru-RU" sz="1800" dirty="0"/>
          </a:p>
          <a:p>
            <a:pPr marL="109728" indent="0" fontAlgn="auto">
              <a:spcAft>
                <a:spcPts val="0"/>
              </a:spcAft>
              <a:buClr>
                <a:schemeClr val="accent3"/>
              </a:buClr>
              <a:buFont typeface="Georgia"/>
              <a:buNone/>
              <a:defRPr/>
            </a:pPr>
            <a:r>
              <a:rPr lang="ru-RU" sz="1800" dirty="0"/>
              <a:t>Біз Израильге мойынсұнуды аяқтауымыз керек! (…)</a:t>
            </a:r>
          </a:p>
          <a:p>
            <a:pPr marL="109728" indent="0" fontAlgn="auto">
              <a:spcAft>
                <a:spcPts val="0"/>
              </a:spcAft>
              <a:buClr>
                <a:schemeClr val="accent3"/>
              </a:buClr>
              <a:buFont typeface="Georgia"/>
              <a:buNone/>
              <a:defRPr/>
            </a:pPr>
            <a:r>
              <a:rPr lang="ru-RU" sz="1800" dirty="0"/>
              <a:t>Шынында да, сіз заттарды қалай қабылдағаныңызға қарамай, бәрі бір. Ескі Өсиет болашақта әлемнің үстемдігі туралы уәделерді береді және қажымай қайталайды. Кімге? - яһудилерге. Ал жаңасы ше? — Ол бізге, христиандарға, бұл үстемдік қазір бізге, христиандарға өтіп жатыр деп айтпайды, тек шыдамдылықпен өз айқышын көтеруге шақырады және ол үшін құтқаруды уәде етеді. </a:t>
            </a:r>
            <a:r>
              <a:rPr lang="ru-RU" sz="1800" b="1" dirty="0"/>
              <a:t>Бір Өсиет екіншісіне қайшы келеді - бірақ екеуі де бір нәрсе айтқаны үшін емес, дәл сол себепті екеуі де әр түрлі сөздер айтқаны үшін және әр түрлі адамдар үшін бұл әр түрлі. </a:t>
            </a:r>
            <a:r>
              <a:rPr lang="ru-RU" sz="1800" dirty="0"/>
              <a:t>Бұл екі Өсиеттердің арасындағы терең және түбегейлі қайшылық, апостол Павелдегідей, рухани жоғары деңгейдің көтерілуіне сәйкес келді, біздің қансыз және ессіз санамызды жояды».</a:t>
            </a:r>
          </a:p>
        </p:txBody>
      </p:sp>
      <p:sp>
        <p:nvSpPr>
          <p:cNvPr id="6" name="Заголовок 1"/>
          <p:cNvSpPr>
            <a:spLocks noGrp="1"/>
          </p:cNvSpPr>
          <p:nvPr>
            <p:ph type="title"/>
          </p:nvPr>
        </p:nvSpPr>
        <p:spPr>
          <a:xfrm>
            <a:off x="0" y="0"/>
            <a:ext cx="8532813" cy="1052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000" dirty="0">
                <a:latin typeface="+mj-lt"/>
              </a:rPr>
              <a:t>Жаһандану тұжырымдамасы ақпараттық-алгоритмдік жүйелер ретінде халықтардың өзіндік мәдениеттерін тиісті түрде өзгерту негізінде әлемдік үстемдік үшін соғыс ретінде.</a:t>
            </a:r>
          </a:p>
        </p:txBody>
      </p:sp>
      <p:sp>
        <p:nvSpPr>
          <p:cNvPr id="57347" name="Номер слайда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51F9211-59C4-44C7-B079-24C94FE353EF}" type="slidenum">
              <a:rPr lang="ru-RU">
                <a:cs typeface="Arial" charset="0"/>
              </a:rPr>
              <a:pPr fontAlgn="base">
                <a:spcBef>
                  <a:spcPct val="0"/>
                </a:spcBef>
                <a:spcAft>
                  <a:spcPct val="0"/>
                </a:spcAft>
              </a:pPr>
              <a:t>42</a:t>
            </a:fld>
            <a:endParaRPr lang="ru-RU">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5750"/>
            <a:ext cx="9144000" cy="5632311"/>
          </a:xfrm>
          <a:prstGeom prst="rect">
            <a:avLst/>
          </a:prstGeom>
          <a:noFill/>
        </p:spPr>
        <p:txBody>
          <a:bodyPr>
            <a:spAutoFit/>
          </a:bodyPr>
          <a:lstStyle/>
          <a:p>
            <a:pPr algn="ctr" fontAlgn="auto">
              <a:spcBef>
                <a:spcPts val="0"/>
              </a:spcBef>
              <a:spcAft>
                <a:spcPts val="0"/>
              </a:spcAft>
              <a:defRPr/>
            </a:pPr>
            <a:endParaRPr lang="ru-RU" sz="6000" dirty="0">
              <a:solidFill>
                <a:srgbClr val="FF0000"/>
              </a:solidFill>
              <a:latin typeface="+mj-lt"/>
              <a:cs typeface="+mn-cs"/>
            </a:endParaRPr>
          </a:p>
          <a:p>
            <a:pPr algn="ctr" fontAlgn="auto">
              <a:spcBef>
                <a:spcPts val="0"/>
              </a:spcBef>
              <a:spcAft>
                <a:spcPts val="0"/>
              </a:spcAft>
              <a:defRPr/>
            </a:pPr>
            <a:r>
              <a:rPr lang="ru-RU" sz="6000" dirty="0">
                <a:solidFill>
                  <a:srgbClr val="FF0000"/>
                </a:solidFill>
                <a:latin typeface="+mj-lt"/>
                <a:cs typeface="+mn-cs"/>
              </a:rPr>
              <a:t>Қарсыластарыңыз бар ма?</a:t>
            </a:r>
          </a:p>
          <a:p>
            <a:pPr algn="ctr" fontAlgn="auto">
              <a:spcBef>
                <a:spcPts val="0"/>
              </a:spcBef>
              <a:spcAft>
                <a:spcPts val="0"/>
              </a:spcAft>
              <a:defRPr/>
            </a:pPr>
            <a:r>
              <a:rPr lang="ru-RU" sz="6000" dirty="0">
                <a:solidFill>
                  <a:srgbClr val="008080"/>
                </a:solidFill>
                <a:latin typeface="+mj-lt"/>
                <a:cs typeface="+mn-cs"/>
              </a:rPr>
              <a:t>Осының бәрін білгеннен кейін, сіз болашақта не істейсіз?</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2"/>
          <p:cNvPicPr>
            <a:picLocks noChangeAspect="1"/>
          </p:cNvPicPr>
          <p:nvPr/>
        </p:nvPicPr>
        <p:blipFill>
          <a:blip r:embed="rId2"/>
          <a:srcRect/>
          <a:stretch>
            <a:fillRect/>
          </a:stretch>
        </p:blipFill>
        <p:spPr bwMode="auto">
          <a:xfrm>
            <a:off x="35496" y="765175"/>
            <a:ext cx="4305301" cy="2698750"/>
          </a:xfrm>
          <a:prstGeom prst="rect">
            <a:avLst/>
          </a:prstGeom>
          <a:noFill/>
          <a:ln w="9525">
            <a:noFill/>
            <a:miter lim="800000"/>
            <a:headEnd/>
            <a:tailEnd/>
          </a:ln>
        </p:spPr>
      </p:pic>
      <p:pic>
        <p:nvPicPr>
          <p:cNvPr id="18434" name="Рисунок 4"/>
          <p:cNvPicPr>
            <a:picLocks noChangeAspect="1"/>
          </p:cNvPicPr>
          <p:nvPr/>
        </p:nvPicPr>
        <p:blipFill>
          <a:blip r:embed="rId3"/>
          <a:srcRect/>
          <a:stretch>
            <a:fillRect/>
          </a:stretch>
        </p:blipFill>
        <p:spPr bwMode="auto">
          <a:xfrm>
            <a:off x="14609" y="3429000"/>
            <a:ext cx="4197351" cy="3358499"/>
          </a:xfrm>
          <a:prstGeom prst="rect">
            <a:avLst/>
          </a:prstGeom>
          <a:noFill/>
          <a:ln w="9525">
            <a:noFill/>
            <a:miter lim="800000"/>
            <a:headEnd/>
            <a:tailEnd/>
          </a:ln>
        </p:spPr>
      </p:pic>
      <p:pic>
        <p:nvPicPr>
          <p:cNvPr id="18435" name="Рисунок 6"/>
          <p:cNvPicPr>
            <a:picLocks noChangeAspect="1"/>
          </p:cNvPicPr>
          <p:nvPr/>
        </p:nvPicPr>
        <p:blipFill>
          <a:blip r:embed="rId4"/>
          <a:srcRect/>
          <a:stretch>
            <a:fillRect/>
          </a:stretch>
        </p:blipFill>
        <p:spPr bwMode="auto">
          <a:xfrm>
            <a:off x="5438775" y="798513"/>
            <a:ext cx="3597275" cy="4364037"/>
          </a:xfrm>
          <a:prstGeom prst="rect">
            <a:avLst/>
          </a:prstGeom>
          <a:noFill/>
          <a:ln w="9525">
            <a:noFill/>
            <a:miter lim="800000"/>
            <a:headEnd/>
            <a:tailEnd/>
          </a:ln>
        </p:spPr>
      </p:pic>
      <p:sp>
        <p:nvSpPr>
          <p:cNvPr id="18436" name="TextBox 7"/>
          <p:cNvSpPr txBox="1">
            <a:spLocks noChangeArrowheads="1"/>
          </p:cNvSpPr>
          <p:nvPr/>
        </p:nvSpPr>
        <p:spPr bwMode="auto">
          <a:xfrm>
            <a:off x="4268788" y="4797425"/>
            <a:ext cx="4875212" cy="2031325"/>
          </a:xfrm>
          <a:prstGeom prst="rect">
            <a:avLst/>
          </a:prstGeom>
          <a:solidFill>
            <a:schemeClr val="bg1"/>
          </a:solidFill>
          <a:ln w="9525">
            <a:noFill/>
            <a:miter lim="800000"/>
            <a:headEnd/>
            <a:tailEnd/>
          </a:ln>
        </p:spPr>
        <p:txBody>
          <a:bodyPr>
            <a:spAutoFit/>
          </a:bodyPr>
          <a:lstStyle/>
          <a:p>
            <a:pPr algn="just"/>
            <a:r>
              <a:rPr lang="ru-RU" dirty="0">
                <a:latin typeface="Georgia" pitchFamily="18" charset="0"/>
              </a:rPr>
              <a:t>Нұх кемесі - бұл бүкіл ағаштан жасалған кеме, мөлшері "Ресей" мұзжарғышына жақын, сыйымдылығы (корпус көлемі) 19 ғасырдың ортасындағы үш қабатты кемелерден 3-4 есе үлкен - бұл біздің өркениеттің ең үлкен ағаш кемелері. </a:t>
            </a:r>
            <a:r>
              <a:rPr lang="ru-RU" dirty="0">
                <a:solidFill>
                  <a:srgbClr val="FF0000"/>
                </a:solidFill>
                <a:latin typeface="Georgia" pitchFamily="18" charset="0"/>
              </a:rPr>
              <a:t>Қайда және қалай?</a:t>
            </a:r>
          </a:p>
        </p:txBody>
      </p:sp>
      <p:sp>
        <p:nvSpPr>
          <p:cNvPr id="18437" name="TextBox 10"/>
          <p:cNvSpPr txBox="1">
            <a:spLocks noChangeArrowheads="1"/>
          </p:cNvSpPr>
          <p:nvPr/>
        </p:nvSpPr>
        <p:spPr bwMode="auto">
          <a:xfrm>
            <a:off x="34924" y="836613"/>
            <a:ext cx="2808884" cy="646331"/>
          </a:xfrm>
          <a:prstGeom prst="rect">
            <a:avLst/>
          </a:prstGeom>
          <a:noFill/>
          <a:ln w="9525">
            <a:noFill/>
            <a:miter lim="800000"/>
            <a:headEnd/>
            <a:tailEnd/>
          </a:ln>
        </p:spPr>
        <p:txBody>
          <a:bodyPr wrap="square">
            <a:spAutoFit/>
          </a:bodyPr>
          <a:lstStyle/>
          <a:p>
            <a:r>
              <a:rPr lang="ru-RU" dirty="0">
                <a:solidFill>
                  <a:schemeClr val="bg1"/>
                </a:solidFill>
                <a:latin typeface="Georgia" pitchFamily="18" charset="0"/>
              </a:rPr>
              <a:t>Арарат тау бөктеріндегі </a:t>
            </a:r>
            <a:endParaRPr lang="en-US" dirty="0">
              <a:solidFill>
                <a:schemeClr val="bg1"/>
              </a:solidFill>
              <a:latin typeface="Georgia" pitchFamily="18" charset="0"/>
            </a:endParaRPr>
          </a:p>
          <a:p>
            <a:r>
              <a:rPr lang="ru-RU" dirty="0">
                <a:solidFill>
                  <a:schemeClr val="bg1"/>
                </a:solidFill>
                <a:latin typeface="Georgia" pitchFamily="18" charset="0"/>
              </a:rPr>
              <a:t>Нұх кемесі (???)</a:t>
            </a:r>
            <a:endParaRPr lang="ru-RU" dirty="0">
              <a:latin typeface="Georgia" pitchFamily="18" charset="0"/>
            </a:endParaRPr>
          </a:p>
        </p:txBody>
      </p:sp>
      <p:sp>
        <p:nvSpPr>
          <p:cNvPr id="2" name="Заголовок 1"/>
          <p:cNvSpPr>
            <a:spLocks noGrp="1"/>
          </p:cNvSpPr>
          <p:nvPr>
            <p:ph type="title"/>
          </p:nvPr>
        </p:nvSpPr>
        <p:spPr>
          <a:xfrm>
            <a:off x="0" y="6350"/>
            <a:ext cx="8532813" cy="798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ru-RU" sz="2800" dirty="0">
                <a:solidFill>
                  <a:schemeClr val="bg1"/>
                </a:solidFill>
              </a:rPr>
              <a:t>Тарихи мифке «кірмейтін» фактілер</a:t>
            </a:r>
            <a:r>
              <a:rPr lang="en-US" sz="2800" dirty="0">
                <a:solidFill>
                  <a:schemeClr val="bg1"/>
                </a:solidFill>
              </a:rPr>
              <a:t>,</a:t>
            </a:r>
            <a:r>
              <a:rPr lang="ru-RU" sz="2800" dirty="0">
                <a:solidFill>
                  <a:schemeClr val="bg1"/>
                </a:solidFill>
              </a:rPr>
              <a:t> — 2: Нұх кемесі болған ба?</a:t>
            </a:r>
          </a:p>
        </p:txBody>
      </p:sp>
      <p:sp>
        <p:nvSpPr>
          <p:cNvPr id="18439" name="TextBox 11"/>
          <p:cNvSpPr txBox="1">
            <a:spLocks noChangeArrowheads="1"/>
          </p:cNvSpPr>
          <p:nvPr/>
        </p:nvSpPr>
        <p:spPr bwMode="auto">
          <a:xfrm>
            <a:off x="-36513" y="2780928"/>
            <a:ext cx="4330534" cy="1200329"/>
          </a:xfrm>
          <a:prstGeom prst="rect">
            <a:avLst/>
          </a:prstGeom>
          <a:noFill/>
          <a:ln w="9525">
            <a:noFill/>
            <a:miter lim="800000"/>
            <a:headEnd/>
            <a:tailEnd/>
          </a:ln>
        </p:spPr>
        <p:txBody>
          <a:bodyPr wrap="square">
            <a:spAutoFit/>
          </a:bodyPr>
          <a:lstStyle/>
          <a:p>
            <a:r>
              <a:rPr lang="ru-RU" dirty="0">
                <a:solidFill>
                  <a:schemeClr val="bg1"/>
                </a:solidFill>
                <a:latin typeface="Georgia" pitchFamily="18" charset="0"/>
              </a:rPr>
              <a:t>Хабарланғандай, қазба жұмыстары кезінде табылған нәрселер: тас болып қалған корпустық құрылымдар мен якорлар. </a:t>
            </a:r>
            <a:endParaRPr lang="ru-RU" dirty="0">
              <a:latin typeface="Georgia" pitchFamily="18" charset="0"/>
            </a:endParaRPr>
          </a:p>
        </p:txBody>
      </p:sp>
      <p:sp>
        <p:nvSpPr>
          <p:cNvPr id="18440" name="Номер слайда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562977C-DF96-4455-BAA3-8B040BBE80FE}" type="slidenum">
              <a:rPr lang="ru-RU">
                <a:cs typeface="Arial" charset="0"/>
              </a:rPr>
              <a:pPr fontAlgn="base">
                <a:spcBef>
                  <a:spcPct val="0"/>
                </a:spcBef>
                <a:spcAft>
                  <a:spcPct val="0"/>
                </a:spcAft>
              </a:pPr>
              <a:t>5</a:t>
            </a:fld>
            <a:endParaRPr lang="ru-RU">
              <a:cs typeface="Arial" charset="0"/>
            </a:endParaRPr>
          </a:p>
        </p:txBody>
      </p:sp>
      <p:pic>
        <p:nvPicPr>
          <p:cNvPr id="18441" name="Рисунок 3"/>
          <p:cNvPicPr>
            <a:picLocks noChangeAspect="1"/>
          </p:cNvPicPr>
          <p:nvPr/>
        </p:nvPicPr>
        <p:blipFill>
          <a:blip r:embed="rId5"/>
          <a:srcRect/>
          <a:stretch>
            <a:fillRect/>
          </a:stretch>
        </p:blipFill>
        <p:spPr bwMode="auto">
          <a:xfrm>
            <a:off x="4268788" y="2133600"/>
            <a:ext cx="1390650" cy="1701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532813" cy="798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br>
              <a:rPr lang="ru-RU" sz="2800" dirty="0">
                <a:solidFill>
                  <a:schemeClr val="bg1"/>
                </a:solidFill>
              </a:rPr>
            </a:br>
            <a:r>
              <a:rPr lang="ru-RU" sz="2800" dirty="0">
                <a:solidFill>
                  <a:schemeClr val="bg1"/>
                </a:solidFill>
              </a:rPr>
              <a:t>Тарихи мифке «кірмейтін» фактілер </a:t>
            </a:r>
            <a:r>
              <a:rPr lang="ru-RU" sz="2800" dirty="0">
                <a:solidFill>
                  <a:schemeClr val="bg1"/>
                </a:solidFill>
                <a:latin typeface="+mj-lt"/>
              </a:rPr>
              <a:t> — 3</a:t>
            </a:r>
            <a:r>
              <a:rPr lang="ru-RU" sz="2800" dirty="0">
                <a:solidFill>
                  <a:schemeClr val="bg1"/>
                </a:solidFill>
              </a:rPr>
              <a:t>:</a:t>
            </a:r>
            <a:r>
              <a:rPr lang="en-US" sz="2800" dirty="0">
                <a:solidFill>
                  <a:schemeClr val="bg1"/>
                </a:solidFill>
              </a:rPr>
              <a:t> </a:t>
            </a:r>
            <a:br>
              <a:rPr lang="en-US" sz="2800" dirty="0">
                <a:solidFill>
                  <a:schemeClr val="bg1"/>
                </a:solidFill>
              </a:rPr>
            </a:br>
            <a:r>
              <a:rPr lang="az-Cyrl-AZ" sz="2800" dirty="0">
                <a:solidFill>
                  <a:schemeClr val="bg1"/>
                </a:solidFill>
              </a:rPr>
              <a:t>ежелгі Мысыр</a:t>
            </a:r>
            <a:br>
              <a:rPr lang="ru-RU" sz="2800" dirty="0">
                <a:solidFill>
                  <a:schemeClr val="bg1"/>
                </a:solidFill>
              </a:rPr>
            </a:br>
            <a:endParaRPr lang="ru-RU" sz="2800" dirty="0">
              <a:solidFill>
                <a:schemeClr val="bg1"/>
              </a:solidFill>
            </a:endParaRPr>
          </a:p>
        </p:txBody>
      </p:sp>
      <p:pic>
        <p:nvPicPr>
          <p:cNvPr id="19458" name="Рисунок 5"/>
          <p:cNvPicPr>
            <a:picLocks noChangeAspect="1"/>
          </p:cNvPicPr>
          <p:nvPr/>
        </p:nvPicPr>
        <p:blipFill>
          <a:blip r:embed="rId2"/>
          <a:srcRect/>
          <a:stretch>
            <a:fillRect/>
          </a:stretch>
        </p:blipFill>
        <p:spPr bwMode="auto">
          <a:xfrm>
            <a:off x="-14288" y="836613"/>
            <a:ext cx="4017963" cy="3024187"/>
          </a:xfrm>
          <a:prstGeom prst="rect">
            <a:avLst/>
          </a:prstGeom>
          <a:noFill/>
          <a:ln w="9525">
            <a:noFill/>
            <a:miter lim="800000"/>
            <a:headEnd/>
            <a:tailEnd/>
          </a:ln>
        </p:spPr>
      </p:pic>
      <p:pic>
        <p:nvPicPr>
          <p:cNvPr id="19459" name="Рисунок 8"/>
          <p:cNvPicPr>
            <a:picLocks noChangeAspect="1"/>
          </p:cNvPicPr>
          <p:nvPr/>
        </p:nvPicPr>
        <p:blipFill>
          <a:blip r:embed="rId3"/>
          <a:srcRect/>
          <a:stretch>
            <a:fillRect/>
          </a:stretch>
        </p:blipFill>
        <p:spPr bwMode="auto">
          <a:xfrm>
            <a:off x="0" y="3851275"/>
            <a:ext cx="4003675" cy="3001963"/>
          </a:xfrm>
          <a:prstGeom prst="rect">
            <a:avLst/>
          </a:prstGeom>
          <a:noFill/>
          <a:ln w="9525">
            <a:noFill/>
            <a:miter lim="800000"/>
            <a:headEnd/>
            <a:tailEnd/>
          </a:ln>
        </p:spPr>
      </p:pic>
      <p:sp>
        <p:nvSpPr>
          <p:cNvPr id="19460" name="TextBox 9"/>
          <p:cNvSpPr txBox="1">
            <a:spLocks noChangeArrowheads="1"/>
          </p:cNvSpPr>
          <p:nvPr/>
        </p:nvSpPr>
        <p:spPr bwMode="auto">
          <a:xfrm>
            <a:off x="-14288" y="836613"/>
            <a:ext cx="2066008" cy="923330"/>
          </a:xfrm>
          <a:prstGeom prst="rect">
            <a:avLst/>
          </a:prstGeom>
          <a:noFill/>
          <a:ln w="9525">
            <a:noFill/>
            <a:miter lim="800000"/>
            <a:headEnd/>
            <a:tailEnd/>
          </a:ln>
        </p:spPr>
        <p:txBody>
          <a:bodyPr wrap="square">
            <a:spAutoFit/>
          </a:bodyPr>
          <a:lstStyle/>
          <a:p>
            <a:r>
              <a:rPr lang="ru-RU" dirty="0">
                <a:latin typeface="Georgia" pitchFamily="18" charset="0"/>
              </a:rPr>
              <a:t>1839 Дэвид Робертс</a:t>
            </a:r>
            <a:r>
              <a:rPr lang="en-US" dirty="0">
                <a:latin typeface="Georgia" pitchFamily="18" charset="0"/>
              </a:rPr>
              <a:t> </a:t>
            </a:r>
            <a:r>
              <a:rPr lang="ru-RU" dirty="0">
                <a:latin typeface="Georgia" pitchFamily="18" charset="0"/>
              </a:rPr>
              <a:t>акварель (заттың өзінен)</a:t>
            </a:r>
          </a:p>
        </p:txBody>
      </p:sp>
      <p:sp>
        <p:nvSpPr>
          <p:cNvPr id="19461" name="TextBox 11"/>
          <p:cNvSpPr txBox="1">
            <a:spLocks noChangeArrowheads="1"/>
          </p:cNvSpPr>
          <p:nvPr/>
        </p:nvSpPr>
        <p:spPr bwMode="auto">
          <a:xfrm>
            <a:off x="107950" y="5930900"/>
            <a:ext cx="3743325" cy="923330"/>
          </a:xfrm>
          <a:prstGeom prst="rect">
            <a:avLst/>
          </a:prstGeom>
          <a:noFill/>
          <a:ln w="9525">
            <a:noFill/>
            <a:miter lim="800000"/>
            <a:headEnd/>
            <a:tailEnd/>
          </a:ln>
        </p:spPr>
        <p:txBody>
          <a:bodyPr>
            <a:spAutoFit/>
          </a:bodyPr>
          <a:lstStyle/>
          <a:p>
            <a:r>
              <a:rPr lang="ru-RU" dirty="0">
                <a:latin typeface="Georgia" pitchFamily="18" charset="0"/>
              </a:rPr>
              <a:t>Біздің күндеріміз: Сфинкстің негізі - судың (дауылдың) эрозиясы. </a:t>
            </a:r>
            <a:r>
              <a:rPr lang="ru-RU" dirty="0">
                <a:solidFill>
                  <a:srgbClr val="FF0000"/>
                </a:solidFill>
                <a:latin typeface="Georgia" pitchFamily="18" charset="0"/>
              </a:rPr>
              <a:t>Қайда және қалай?</a:t>
            </a:r>
          </a:p>
        </p:txBody>
      </p:sp>
      <p:pic>
        <p:nvPicPr>
          <p:cNvPr id="19462" name="Рисунок 13"/>
          <p:cNvPicPr>
            <a:picLocks noChangeAspect="1"/>
          </p:cNvPicPr>
          <p:nvPr/>
        </p:nvPicPr>
        <p:blipFill>
          <a:blip r:embed="rId4"/>
          <a:srcRect/>
          <a:stretch>
            <a:fillRect/>
          </a:stretch>
        </p:blipFill>
        <p:spPr bwMode="auto">
          <a:xfrm>
            <a:off x="6546278" y="836614"/>
            <a:ext cx="2562226" cy="2094232"/>
          </a:xfrm>
          <a:prstGeom prst="rect">
            <a:avLst/>
          </a:prstGeom>
          <a:noFill/>
          <a:ln w="9525">
            <a:noFill/>
            <a:miter lim="800000"/>
            <a:headEnd/>
            <a:tailEnd/>
          </a:ln>
        </p:spPr>
      </p:pic>
      <p:pic>
        <p:nvPicPr>
          <p:cNvPr id="19463" name="Рисунок 14"/>
          <p:cNvPicPr>
            <a:picLocks noChangeAspect="1"/>
          </p:cNvPicPr>
          <p:nvPr/>
        </p:nvPicPr>
        <p:blipFill>
          <a:blip r:embed="rId5"/>
          <a:srcRect/>
          <a:stretch>
            <a:fillRect/>
          </a:stretch>
        </p:blipFill>
        <p:spPr bwMode="auto">
          <a:xfrm>
            <a:off x="3995936" y="836613"/>
            <a:ext cx="2595084" cy="1947405"/>
          </a:xfrm>
          <a:prstGeom prst="rect">
            <a:avLst/>
          </a:prstGeom>
          <a:noFill/>
          <a:ln w="9525">
            <a:noFill/>
            <a:miter lim="800000"/>
            <a:headEnd/>
            <a:tailEnd/>
          </a:ln>
        </p:spPr>
      </p:pic>
      <p:pic>
        <p:nvPicPr>
          <p:cNvPr id="19464" name="Рисунок 16"/>
          <p:cNvPicPr>
            <a:picLocks noChangeAspect="1"/>
          </p:cNvPicPr>
          <p:nvPr/>
        </p:nvPicPr>
        <p:blipFill>
          <a:blip r:embed="rId6"/>
          <a:srcRect/>
          <a:stretch>
            <a:fillRect/>
          </a:stretch>
        </p:blipFill>
        <p:spPr bwMode="auto">
          <a:xfrm>
            <a:off x="4382195" y="4077072"/>
            <a:ext cx="4222253" cy="2785844"/>
          </a:xfrm>
          <a:prstGeom prst="rect">
            <a:avLst/>
          </a:prstGeom>
          <a:noFill/>
          <a:ln w="9525">
            <a:noFill/>
            <a:miter lim="800000"/>
            <a:headEnd/>
            <a:tailEnd/>
          </a:ln>
        </p:spPr>
      </p:pic>
      <p:sp>
        <p:nvSpPr>
          <p:cNvPr id="19465" name="TextBox 17"/>
          <p:cNvSpPr txBox="1">
            <a:spLocks noChangeArrowheads="1"/>
          </p:cNvSpPr>
          <p:nvPr/>
        </p:nvSpPr>
        <p:spPr bwMode="auto">
          <a:xfrm>
            <a:off x="4003675" y="2815768"/>
            <a:ext cx="5140325" cy="1323439"/>
          </a:xfrm>
          <a:prstGeom prst="rect">
            <a:avLst/>
          </a:prstGeom>
          <a:solidFill>
            <a:schemeClr val="bg1"/>
          </a:solidFill>
          <a:ln w="9525">
            <a:noFill/>
            <a:miter lim="800000"/>
            <a:headEnd/>
            <a:tailEnd/>
          </a:ln>
        </p:spPr>
        <p:txBody>
          <a:bodyPr>
            <a:spAutoFit/>
          </a:bodyPr>
          <a:lstStyle/>
          <a:p>
            <a:r>
              <a:rPr lang="ru-RU" sz="1600" dirty="0">
                <a:latin typeface="Georgia" pitchFamily="18" charset="0"/>
              </a:rPr>
              <a:t>Жоғарыда: мыс құралдарымен қолмен жасалған ба?</a:t>
            </a:r>
          </a:p>
          <a:p>
            <a:r>
              <a:rPr lang="ru-RU" sz="1600" dirty="0">
                <a:latin typeface="Georgia" pitchFamily="18" charset="0"/>
              </a:rPr>
              <a:t>Төменде: неге технологияның тозуы кенеттен пайда болуы мүмкін? - монолиттердің үстінде жұқа тастан қисық қойылған тастар</a:t>
            </a:r>
            <a:r>
              <a:rPr lang="en-US" sz="1600" dirty="0">
                <a:latin typeface="Georgia" pitchFamily="18" charset="0"/>
              </a:rPr>
              <a:t>.</a:t>
            </a:r>
            <a:endParaRPr lang="ru-RU" sz="1600" dirty="0">
              <a:latin typeface="Georgia" pitchFamily="18" charset="0"/>
            </a:endParaRPr>
          </a:p>
        </p:txBody>
      </p:sp>
      <p:sp>
        <p:nvSpPr>
          <p:cNvPr id="19466"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4BDA715-7407-4205-B4A2-DCB840DE5622}" type="slidenum">
              <a:rPr lang="ru-RU">
                <a:cs typeface="Arial" charset="0"/>
              </a:rPr>
              <a:pPr fontAlgn="base">
                <a:spcBef>
                  <a:spcPct val="0"/>
                </a:spcBef>
                <a:spcAft>
                  <a:spcPct val="0"/>
                </a:spcAft>
              </a:pPr>
              <a:t>6</a:t>
            </a:fld>
            <a:endParaRPr lang="ru-RU">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50"/>
            <a:ext cx="8532813" cy="798513"/>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br>
              <a:rPr lang="ru-RU" sz="2800" dirty="0">
                <a:solidFill>
                  <a:schemeClr val="bg1"/>
                </a:solidFill>
              </a:rPr>
            </a:br>
            <a:r>
              <a:rPr lang="ru-RU" sz="2800" dirty="0">
                <a:solidFill>
                  <a:schemeClr val="bg1"/>
                </a:solidFill>
              </a:rPr>
              <a:t>Тарихи мифке «кірмейтін» фактілер</a:t>
            </a:r>
            <a:r>
              <a:rPr lang="ru-RU" sz="2800" dirty="0">
                <a:solidFill>
                  <a:schemeClr val="bg1"/>
                </a:solidFill>
                <a:latin typeface="+mj-lt"/>
              </a:rPr>
              <a:t>, — 4:</a:t>
            </a:r>
            <a:br>
              <a:rPr lang="en-US" sz="2800" dirty="0">
                <a:solidFill>
                  <a:schemeClr val="bg1"/>
                </a:solidFill>
              </a:rPr>
            </a:br>
            <a:r>
              <a:rPr lang="az-Cyrl-AZ" sz="2800" dirty="0">
                <a:solidFill>
                  <a:schemeClr val="bg1"/>
                </a:solidFill>
              </a:rPr>
              <a:t>Босниядағы пирамидалар</a:t>
            </a:r>
            <a:br>
              <a:rPr lang="ru-RU" sz="2800" dirty="0">
                <a:solidFill>
                  <a:schemeClr val="bg1"/>
                </a:solidFill>
              </a:rPr>
            </a:br>
            <a:endParaRPr lang="ru-RU" sz="2800" dirty="0">
              <a:solidFill>
                <a:schemeClr val="bg1"/>
              </a:solidFill>
            </a:endParaRPr>
          </a:p>
        </p:txBody>
      </p:sp>
      <p:pic>
        <p:nvPicPr>
          <p:cNvPr id="20482" name="Рисунок 7"/>
          <p:cNvPicPr>
            <a:picLocks noChangeAspect="1"/>
          </p:cNvPicPr>
          <p:nvPr/>
        </p:nvPicPr>
        <p:blipFill>
          <a:blip r:embed="rId2"/>
          <a:srcRect/>
          <a:stretch>
            <a:fillRect/>
          </a:stretch>
        </p:blipFill>
        <p:spPr bwMode="auto">
          <a:xfrm>
            <a:off x="31750" y="836613"/>
            <a:ext cx="4879975" cy="3133725"/>
          </a:xfrm>
          <a:prstGeom prst="rect">
            <a:avLst/>
          </a:prstGeom>
          <a:noFill/>
          <a:ln w="9525">
            <a:noFill/>
            <a:miter lim="800000"/>
            <a:headEnd/>
            <a:tailEnd/>
          </a:ln>
        </p:spPr>
      </p:pic>
      <p:pic>
        <p:nvPicPr>
          <p:cNvPr id="20483" name="Рисунок 10"/>
          <p:cNvPicPr>
            <a:picLocks noChangeAspect="1"/>
          </p:cNvPicPr>
          <p:nvPr/>
        </p:nvPicPr>
        <p:blipFill>
          <a:blip r:embed="rId3"/>
          <a:srcRect/>
          <a:stretch>
            <a:fillRect/>
          </a:stretch>
        </p:blipFill>
        <p:spPr bwMode="auto">
          <a:xfrm>
            <a:off x="4932363" y="836613"/>
            <a:ext cx="4187825" cy="3133725"/>
          </a:xfrm>
          <a:prstGeom prst="rect">
            <a:avLst/>
          </a:prstGeom>
          <a:noFill/>
          <a:ln w="9525">
            <a:noFill/>
            <a:miter lim="800000"/>
            <a:headEnd/>
            <a:tailEnd/>
          </a:ln>
        </p:spPr>
      </p:pic>
      <p:pic>
        <p:nvPicPr>
          <p:cNvPr id="20484" name="Рисунок 12"/>
          <p:cNvPicPr>
            <a:picLocks noChangeAspect="1"/>
          </p:cNvPicPr>
          <p:nvPr/>
        </p:nvPicPr>
        <p:blipFill>
          <a:blip r:embed="rId4"/>
          <a:srcRect/>
          <a:stretch>
            <a:fillRect/>
          </a:stretch>
        </p:blipFill>
        <p:spPr bwMode="auto">
          <a:xfrm>
            <a:off x="33338" y="3976688"/>
            <a:ext cx="4113212" cy="2881312"/>
          </a:xfrm>
          <a:prstGeom prst="rect">
            <a:avLst/>
          </a:prstGeom>
          <a:noFill/>
          <a:ln w="9525">
            <a:noFill/>
            <a:miter lim="800000"/>
            <a:headEnd/>
            <a:tailEnd/>
          </a:ln>
        </p:spPr>
      </p:pic>
      <p:sp>
        <p:nvSpPr>
          <p:cNvPr id="16" name="TextBox 15"/>
          <p:cNvSpPr txBox="1"/>
          <p:nvPr/>
        </p:nvSpPr>
        <p:spPr>
          <a:xfrm>
            <a:off x="4111054" y="3976688"/>
            <a:ext cx="4997450" cy="2862322"/>
          </a:xfrm>
          <a:prstGeom prst="rect">
            <a:avLst/>
          </a:prstGeom>
          <a:solidFill>
            <a:schemeClr val="bg1">
              <a:lumMod val="85000"/>
            </a:schemeClr>
          </a:solidFill>
        </p:spPr>
        <p:txBody>
          <a:bodyPr>
            <a:spAutoFit/>
          </a:bodyPr>
          <a:lstStyle/>
          <a:p>
            <a:pPr algn="just" fontAlgn="auto">
              <a:spcBef>
                <a:spcPts val="0"/>
              </a:spcBef>
              <a:spcAft>
                <a:spcPts val="0"/>
              </a:spcAft>
              <a:defRPr/>
            </a:pPr>
            <a:r>
              <a:rPr lang="ru-RU" b="1" dirty="0">
                <a:latin typeface="+mn-lt"/>
                <a:cs typeface="+mn-cs"/>
              </a:rPr>
              <a:t>Босниядағы пирамидалар. </a:t>
            </a: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r>
              <a:rPr lang="ru-RU" dirty="0">
                <a:latin typeface="+mn-lt"/>
                <a:cs typeface="+mn-cs"/>
              </a:rPr>
              <a:t>Бетон блоктардан салынған, қалыңдығы 1 метрден асатын жер қабатымен жабылған. Боснияның табиғи жағдайында осындай жер қабатының пайда болуы шамамен 10-12 мың жыл өту керек.</a:t>
            </a:r>
          </a:p>
          <a:p>
            <a:pPr algn="just" fontAlgn="auto">
              <a:spcBef>
                <a:spcPts val="0"/>
              </a:spcBef>
              <a:spcAft>
                <a:spcPts val="0"/>
              </a:spcAft>
              <a:defRPr/>
            </a:pPr>
            <a:r>
              <a:rPr lang="ru-RU" dirty="0">
                <a:solidFill>
                  <a:srgbClr val="FF0000"/>
                </a:solidFill>
                <a:latin typeface="+mn-lt"/>
                <a:cs typeface="+mn-cs"/>
              </a:rPr>
              <a:t>Егер тарихтың шынайы культтік нұсқасын мойындайтын болсақ, онда ол кезде бұл пирамидаларды салатын адам болған жоқ.</a:t>
            </a:r>
          </a:p>
        </p:txBody>
      </p:sp>
      <p:sp>
        <p:nvSpPr>
          <p:cNvPr id="20486"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8BD0567-9514-47A7-86FF-7524E4B20A25}" type="slidenum">
              <a:rPr lang="ru-RU">
                <a:cs typeface="Arial" charset="0"/>
              </a:rPr>
              <a:pPr fontAlgn="base">
                <a:spcBef>
                  <a:spcPct val="0"/>
                </a:spcBef>
                <a:spcAft>
                  <a:spcPct val="0"/>
                </a:spcAft>
              </a:pPr>
              <a:t>7</a:t>
            </a:fld>
            <a:endParaRPr lang="ru-RU">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1506" name="Рисунок 4"/>
          <p:cNvPicPr>
            <a:picLocks noChangeAspect="1"/>
          </p:cNvPicPr>
          <p:nvPr/>
        </p:nvPicPr>
        <p:blipFill>
          <a:blip r:embed="rId2"/>
          <a:srcRect/>
          <a:stretch>
            <a:fillRect/>
          </a:stretch>
        </p:blipFill>
        <p:spPr bwMode="auto">
          <a:xfrm>
            <a:off x="35496" y="836712"/>
            <a:ext cx="6295407" cy="6021213"/>
          </a:xfrm>
          <a:prstGeom prst="rect">
            <a:avLst/>
          </a:prstGeom>
          <a:noFill/>
          <a:ln w="9525">
            <a:noFill/>
            <a:miter lim="800000"/>
            <a:headEnd/>
            <a:tailEnd/>
          </a:ln>
        </p:spPr>
      </p:pic>
      <p:sp>
        <p:nvSpPr>
          <p:cNvPr id="2" name="Заголовок 1"/>
          <p:cNvSpPr>
            <a:spLocks noGrp="1"/>
          </p:cNvSpPr>
          <p:nvPr>
            <p:ph type="title"/>
          </p:nvPr>
        </p:nvSpPr>
        <p:spPr>
          <a:xfrm>
            <a:off x="0" y="6350"/>
            <a:ext cx="8604250" cy="9017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br>
              <a:rPr lang="ru-RU" sz="2800" dirty="0">
                <a:solidFill>
                  <a:schemeClr val="bg1"/>
                </a:solidFill>
              </a:rPr>
            </a:br>
            <a:r>
              <a:rPr lang="ru-RU" sz="2800" dirty="0">
                <a:solidFill>
                  <a:schemeClr val="bg1"/>
                </a:solidFill>
              </a:rPr>
              <a:t>Тарихи мифке «кірмейтін» фактілер, — 5: жаһандық апат</a:t>
            </a:r>
            <a:br>
              <a:rPr lang="ru-RU" sz="2800" dirty="0">
                <a:solidFill>
                  <a:schemeClr val="bg1"/>
                </a:solidFill>
              </a:rPr>
            </a:br>
            <a:endParaRPr lang="ru-RU" sz="2800" dirty="0">
              <a:solidFill>
                <a:schemeClr val="bg1"/>
              </a:solidFill>
            </a:endParaRPr>
          </a:p>
        </p:txBody>
      </p:sp>
      <p:sp>
        <p:nvSpPr>
          <p:cNvPr id="7" name="TextBox 6"/>
          <p:cNvSpPr txBox="1"/>
          <p:nvPr/>
        </p:nvSpPr>
        <p:spPr>
          <a:xfrm>
            <a:off x="5976664" y="908720"/>
            <a:ext cx="3131840" cy="5909310"/>
          </a:xfrm>
          <a:prstGeom prst="rect">
            <a:avLst/>
          </a:prstGeom>
          <a:solidFill>
            <a:schemeClr val="bg1">
              <a:lumMod val="85000"/>
            </a:schemeClr>
          </a:solidFill>
        </p:spPr>
        <p:txBody>
          <a:bodyPr wrap="square">
            <a:spAutoFit/>
          </a:bodyPr>
          <a:lstStyle/>
          <a:p>
            <a:pPr algn="just" fontAlgn="auto">
              <a:spcBef>
                <a:spcPts val="0"/>
              </a:spcBef>
              <a:spcAft>
                <a:spcPts val="0"/>
              </a:spcAft>
              <a:defRPr/>
            </a:pPr>
            <a:r>
              <a:rPr lang="ru-RU" dirty="0">
                <a:solidFill>
                  <a:srgbClr val="FF0000"/>
                </a:solidFill>
                <a:latin typeface="+mn-lt"/>
                <a:cs typeface="+mn-cs"/>
              </a:rPr>
              <a:t>Тарихтың барлық осындай құпияларын не түсіндіреді:</a:t>
            </a:r>
          </a:p>
          <a:p>
            <a:pPr algn="just" fontAlgn="auto">
              <a:spcBef>
                <a:spcPts val="0"/>
              </a:spcBef>
              <a:spcAft>
                <a:spcPts val="0"/>
              </a:spcAft>
              <a:defRPr/>
            </a:pPr>
            <a:r>
              <a:rPr lang="ru-RU" dirty="0">
                <a:latin typeface="+mn-lt"/>
                <a:cs typeface="+mn-cs"/>
              </a:rPr>
              <a:t>Шамамен 13000 жыл бұрын жаһандық геофизикалық апат орын алды, оның барысында Антарктида оңтүстік полюске «кеткен», Мысыр солтүстікке тропиктерді және нөсерді тастап «кеткен», құрғақ болып қалған. Бүкіл Жер беті өзгерді. Бұл Якутияда мәңгі аяздың пайда болуын және «жаңа мұздатылған мамонттардың шөгінділерін» түсіндіреді.</a:t>
            </a:r>
          </a:p>
          <a:p>
            <a:pPr algn="just" fontAlgn="auto">
              <a:spcBef>
                <a:spcPts val="0"/>
              </a:spcBef>
              <a:spcAft>
                <a:spcPts val="0"/>
              </a:spcAft>
              <a:defRPr/>
            </a:pPr>
            <a:r>
              <a:rPr lang="ru-RU" dirty="0">
                <a:solidFill>
                  <a:srgbClr val="FF0000"/>
                </a:solidFill>
                <a:latin typeface="+mn-lt"/>
                <a:cs typeface="+mn-cs"/>
              </a:rPr>
              <a:t>Осылайша, өткен жоғары дамыған әлемдік өркениет апатқа ұшырылды.</a:t>
            </a:r>
            <a:endParaRPr lang="en-US" dirty="0">
              <a:solidFill>
                <a:srgbClr val="FF0000"/>
              </a:solidFill>
              <a:latin typeface="+mn-lt"/>
              <a:cs typeface="+mn-cs"/>
            </a:endParaRPr>
          </a:p>
        </p:txBody>
      </p:sp>
      <p:sp>
        <p:nvSpPr>
          <p:cNvPr id="21509" name="TextBox 2"/>
          <p:cNvSpPr txBox="1">
            <a:spLocks noChangeArrowheads="1"/>
          </p:cNvSpPr>
          <p:nvPr/>
        </p:nvSpPr>
        <p:spPr bwMode="auto">
          <a:xfrm>
            <a:off x="35497" y="1558925"/>
            <a:ext cx="5904656" cy="646113"/>
          </a:xfrm>
          <a:prstGeom prst="rect">
            <a:avLst/>
          </a:prstGeom>
          <a:noFill/>
          <a:ln w="9525">
            <a:noFill/>
            <a:miter lim="800000"/>
            <a:headEnd/>
            <a:tailEnd/>
          </a:ln>
        </p:spPr>
        <p:txBody>
          <a:bodyPr wrap="square">
            <a:spAutoFit/>
          </a:bodyPr>
          <a:lstStyle/>
          <a:p>
            <a:r>
              <a:rPr lang="ru-RU" dirty="0">
                <a:solidFill>
                  <a:schemeClr val="bg1"/>
                </a:solidFill>
                <a:latin typeface="Georgia" pitchFamily="18" charset="0"/>
              </a:rPr>
              <a:t>Л. Бакст. «Ежелгі сұмдық» (лат. </a:t>
            </a:r>
            <a:r>
              <a:rPr lang="la-Latn" i="1" dirty="0">
                <a:solidFill>
                  <a:schemeClr val="bg1"/>
                </a:solidFill>
                <a:latin typeface="Georgia" pitchFamily="18" charset="0"/>
              </a:rPr>
              <a:t>«Terror Antiquus»</a:t>
            </a:r>
            <a:r>
              <a:rPr lang="ru-RU" dirty="0">
                <a:solidFill>
                  <a:schemeClr val="bg1"/>
                </a:solidFill>
                <a:latin typeface="Georgia" pitchFamily="18" charset="0"/>
              </a:rPr>
              <a:t>) . 1908 ж.  —</a:t>
            </a:r>
            <a:r>
              <a:rPr lang="en-US" dirty="0">
                <a:solidFill>
                  <a:schemeClr val="bg1"/>
                </a:solidFill>
                <a:latin typeface="Georgia" pitchFamily="18" charset="0"/>
              </a:rPr>
              <a:t> </a:t>
            </a:r>
            <a:r>
              <a:rPr lang="ru-RU" dirty="0">
                <a:solidFill>
                  <a:schemeClr val="bg1"/>
                </a:solidFill>
                <a:latin typeface="Georgia" pitchFamily="18" charset="0"/>
              </a:rPr>
              <a:t>Орыс мұражайы.</a:t>
            </a:r>
          </a:p>
        </p:txBody>
      </p:sp>
      <p:sp>
        <p:nvSpPr>
          <p:cNvPr id="21510" name="Номер слайда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4EA1CEB-E135-40B5-9F8C-1E6E3032C7B1}" type="slidenum">
              <a:rPr lang="ru-RU">
                <a:cs typeface="Arial" charset="0"/>
              </a:rPr>
              <a:pPr fontAlgn="base">
                <a:spcBef>
                  <a:spcPct val="0"/>
                </a:spcBef>
                <a:spcAft>
                  <a:spcPct val="0"/>
                </a:spcAft>
              </a:pPr>
              <a:t>8</a:t>
            </a:fld>
            <a:endParaRPr lang="ru-RU">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68300"/>
            <a:ext cx="9144000" cy="3276600"/>
          </a:xfrm>
        </p:spPr>
        <p:txBody>
          <a:bodyPr>
            <a:normAutofit/>
          </a:bodyPr>
          <a:lstStyle/>
          <a:p>
            <a:pPr algn="ctr" fontAlgn="auto">
              <a:spcAft>
                <a:spcPts val="0"/>
              </a:spcAft>
              <a:defRPr/>
            </a:pPr>
            <a:r>
              <a:rPr lang="ru-RU" dirty="0"/>
              <a:t>2-тақырып: Тарих ғылымы немен және қалай айналысады - өткенде шынымен не болғанын білу проблемалары.</a:t>
            </a:r>
          </a:p>
        </p:txBody>
      </p:sp>
      <p:sp>
        <p:nvSpPr>
          <p:cNvPr id="22530" name="TextBox 4"/>
          <p:cNvSpPr txBox="1">
            <a:spLocks noChangeArrowheads="1"/>
          </p:cNvSpPr>
          <p:nvPr/>
        </p:nvSpPr>
        <p:spPr bwMode="auto">
          <a:xfrm>
            <a:off x="0" y="4365625"/>
            <a:ext cx="9144000" cy="2246769"/>
          </a:xfrm>
          <a:prstGeom prst="rect">
            <a:avLst/>
          </a:prstGeom>
          <a:noFill/>
          <a:ln w="9525">
            <a:noFill/>
            <a:miter lim="800000"/>
            <a:headEnd/>
            <a:tailEnd/>
          </a:ln>
        </p:spPr>
        <p:txBody>
          <a:bodyPr>
            <a:spAutoFit/>
          </a:bodyPr>
          <a:lstStyle/>
          <a:p>
            <a:r>
              <a:rPr lang="ru-RU" sz="2000" dirty="0">
                <a:solidFill>
                  <a:srgbClr val="552579"/>
                </a:solidFill>
                <a:latin typeface="Georgia" pitchFamily="18" charset="0"/>
              </a:rPr>
              <a:t>Тарих өзінің толығымен өмір сүрген барлық адамдардың өмірбаяндарының жиынтығы болып табылады.</a:t>
            </a:r>
          </a:p>
          <a:p>
            <a:r>
              <a:rPr lang="ru-RU" sz="2000" dirty="0">
                <a:solidFill>
                  <a:srgbClr val="552579"/>
                </a:solidFill>
                <a:latin typeface="Georgia" pitchFamily="18" charset="0"/>
              </a:rPr>
              <a:t>Бұл  қасиетте тек Құдай ғана біледі.</a:t>
            </a:r>
          </a:p>
          <a:p>
            <a:r>
              <a:rPr lang="ru-RU" sz="2000" dirty="0">
                <a:latin typeface="Georgia" pitchFamily="18" charset="0"/>
              </a:rPr>
              <a:t>Біз шектеулі адамдардың өмірбаянынан алынған фактілер мен қиялдар үлгілеріне қол жеткізе аламыз және сәйкесінше,</a:t>
            </a:r>
            <a:r>
              <a:rPr lang="ru-RU" sz="2000" dirty="0">
                <a:solidFill>
                  <a:srgbClr val="552579"/>
                </a:solidFill>
                <a:latin typeface="Georgia" pitchFamily="18" charset="0"/>
              </a:rPr>
              <a:t> </a:t>
            </a:r>
            <a:r>
              <a:rPr lang="ru-RU" sz="2000" dirty="0">
                <a:solidFill>
                  <a:srgbClr val="FF0000"/>
                </a:solidFill>
                <a:latin typeface="Georgia" pitchFamily="18" charset="0"/>
              </a:rPr>
              <a:t>ғылыми болу үшін фактілер мен өмірбаяндарды таңдау қандай талаптарды қанағаттандыруы керек деген сұрақ туындайды</a:t>
            </a:r>
            <a:r>
              <a:rPr lang="ru-RU" sz="2000" dirty="0">
                <a:solidFill>
                  <a:srgbClr val="552579"/>
                </a:solidFill>
                <a:latin typeface="Georgia" pitchFamily="18" charset="0"/>
              </a:rPr>
              <a:t>.</a:t>
            </a:r>
            <a:endParaRPr lang="en-US" sz="2000" dirty="0">
              <a:solidFill>
                <a:srgbClr val="552579"/>
              </a:solidFill>
              <a:latin typeface="Georgia"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6367</TotalTime>
  <Words>4622</Words>
  <Application>Microsoft Office PowerPoint</Application>
  <PresentationFormat>Экран (4:3)</PresentationFormat>
  <Paragraphs>385</Paragraphs>
  <Slides>43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43</vt:i4>
      </vt:variant>
    </vt:vector>
  </HeadingPairs>
  <TitlesOfParts>
    <vt:vector size="50" baseType="lpstr">
      <vt:lpstr>Arial</vt:lpstr>
      <vt:lpstr>Calibri</vt:lpstr>
      <vt:lpstr>Georgia</vt:lpstr>
      <vt:lpstr>Trebuchet MS</vt:lpstr>
      <vt:lpstr>Wingdings</vt:lpstr>
      <vt:lpstr>Wingdings 2</vt:lpstr>
      <vt:lpstr>Городская</vt:lpstr>
      <vt:lpstr>Презентация PowerPoint</vt:lpstr>
      <vt:lpstr>Презентация PowerPoint</vt:lpstr>
      <vt:lpstr>1-тақырып: Тарихи миф және объективті шындық - өткен дәуір мұрасы </vt:lpstr>
      <vt:lpstr>Тарихи мифке «кірмейтін» фактілер, - 1: мүмкін емес болмайтын нәрсе </vt:lpstr>
      <vt:lpstr>Тарихи мифке «кірмейтін» фактілер, — 2: Нұх кемесі болған ба?</vt:lpstr>
      <vt:lpstr> Тарихи мифке «кірмейтін» фактілер  — 3:  ежелгі Мысыр </vt:lpstr>
      <vt:lpstr> Тарихи мифке «кірмейтін» фактілер, — 4: Босниядағы пирамидалар </vt:lpstr>
      <vt:lpstr> Тарихи мифке «кірмейтін» фактілер, — 5: жаһандық апат </vt:lpstr>
      <vt:lpstr>2-тақырып: Тарих ғылымы немен және қалай айналысады - өткенде шынымен не болғанын білу проблемалары.</vt:lpstr>
      <vt:lpstr> Тарих ғылымының негізгі мәселесі және оның жаратылыстанудан түбегейлі айырмашылығы. </vt:lpstr>
      <vt:lpstr>Бұл қалай болуы мүмкін? - «Нәтижесіздік» романын танымал емес жазушы Морган Робертсон «Титаниктің» апатқа ұшырағанынан 14 жыл бұрын жазған</vt:lpstr>
      <vt:lpstr>Бұл қалай болуы мүмкін? - Журнал 2011 жылғы 11 қыркүйектен 1 апта бұрын жарияланды</vt:lpstr>
      <vt:lpstr>Сонымен қатар, саяси фактор тарихи ғылымға әсер етеді:</vt:lpstr>
      <vt:lpstr>Бүгінгі тарихшылардың болашақ ұрпақтары үшін жалған фактология қалай жасалады - 1: 09/11/2001.</vt:lpstr>
      <vt:lpstr> Бүгінгі тарихшылардың болашақ ұрпақтары үшін жалған фактология қалай жасалады — 2: Брейвик? </vt:lpstr>
      <vt:lpstr> Болған уақиға мен қазіргі қалай сипаттай аласыз? - Сипаттамалық категориялардың жиынтығы негізінде  </vt:lpstr>
      <vt:lpstr>Тарих ғылымы не үшін керек?</vt:lpstr>
      <vt:lpstr>Неліктен тарих ғылымы қолынан іс келмейтін?</vt:lpstr>
      <vt:lpstr>3-тақырып: жеткілікті жалпы басқару теориясы (ЖЖБТ) - тарихты түсінуге арналған құрал</vt:lpstr>
      <vt:lpstr>ЖЖБТ-ың сипаттамалық ерекшеліктері:</vt:lpstr>
      <vt:lpstr> Толық басқару функциясы - негізгі ұғым - келесі қадамдарды қамтиды: </vt:lpstr>
      <vt:lpstr>Тұйық жүйесі = басқару объектісі + басқару жүйесі ортамен өзара әрекеттесетін және бір-біріне тікелей және кері байланыс контурлары арқылы тұйық болып табылады. </vt:lpstr>
      <vt:lpstr>Басқару процесінде ақпаратты құрылымдау.</vt:lpstr>
      <vt:lpstr>Басқару тәсілдері:</vt:lpstr>
      <vt:lpstr>Білім әдіснамасын меңгеріңіз !!! –  ол нағыз Еркіндігін кілті.</vt:lpstr>
      <vt:lpstr>Әлеуметтік басқарудың жалпыланған құралдарының басымдықтары = «гибридтік соғыстарды» жүргізу, жаһандық және аймақтық тарихты басқарудың қарулар</vt:lpstr>
      <vt:lpstr>4-тақырып: Мәдениет ақпараттық-алгоритмдік жүйе ретінде, яғни қоғамдағы басқару және өзін-өзі басқару құралы ретінде</vt:lpstr>
      <vt:lpstr>Мәдениет дегеніміз не: басқарушылық көзқарас және практика</vt:lpstr>
      <vt:lpstr>Типология культур: всё остальное следствия</vt:lpstr>
      <vt:lpstr>Презентация PowerPoint</vt:lpstr>
      <vt:lpstr> Мәдениеттің дамуы және тозуы </vt:lpstr>
      <vt:lpstr>5-тақырып: Жеткілікті жалпы басқару теориясының призмасы арқылы тарих</vt:lpstr>
      <vt:lpstr>Бұл нені білдіреді? - Мұса (сол жақта) және Александр Македонскийдің бағыттары (оң жақта)</vt:lpstr>
      <vt:lpstr>Мүмкін маңызды ештеме жоқ шығар?</vt:lpstr>
      <vt:lpstr>Немесе солай шығар? - онда осы «ойынның» «иесі» кім? </vt:lpstr>
      <vt:lpstr>Мысырда перғауындар дәуірінен бастап толық басқару функциясын жүзеге асырудың схемасы: кез келген қазіргі мемлекеттердің басқарушылық қабілетсіз қарабайыр болып табылады.</vt:lpstr>
      <vt:lpstr>Презентация PowerPoint</vt:lpstr>
      <vt:lpstr>Презентация PowerPoint</vt:lpstr>
      <vt:lpstr>Мысырдың иерофанттары бұл арсенал екенін бірінші болып түсінді және гносеологияға монополияны өздеріне сақтап, Құдайға қарамастан және Құдайдың атынан әлемдік үстемдікке кірісті</vt:lpstr>
      <vt:lpstr>Жаһандану тұжырымдамасы ақпараттық-алгоритмдік жүйелер ретінде халықтардың өзіндік мәдениеттерін тиісті түрде өзгерту негізінде әлемдік үстемдік үшін соғыс ретінде.</vt:lpstr>
      <vt:lpstr>Жаһандану тұжырымдамасы ақпараттық-алгоритмдік жүйелер ретінде халықтардың өзіндік мәдениеттерін тиісті түрде өзгерту негізінде әлемдік үстемдік үшін соғыс ретінде.</vt:lpstr>
      <vt:lpstr>Жаһандану тұжырымдамасы ақпараттық-алгоритмдік жүйелер ретінде халықтардың өзіндік мәдениеттерін тиісті түрде өзгерту негізінде әлемдік үстемдік үшін соғыс ретінде.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Глобальный исторический процесс</dc:title>
  <dc:creator>Пользователь</dc:creator>
  <cp:lastModifiedBy>Ян Юшин</cp:lastModifiedBy>
  <cp:revision>571</cp:revision>
  <dcterms:created xsi:type="dcterms:W3CDTF">2016-04-20T14:35:02Z</dcterms:created>
  <dcterms:modified xsi:type="dcterms:W3CDTF">2020-08-31T11:06:42Z</dcterms:modified>
</cp:coreProperties>
</file>